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7"/>
  </p:notesMasterIdLst>
  <p:sldIdLst>
    <p:sldId id="294" r:id="rId2"/>
    <p:sldId id="256" r:id="rId3"/>
    <p:sldId id="257" r:id="rId4"/>
    <p:sldId id="260" r:id="rId5"/>
    <p:sldId id="261" r:id="rId6"/>
    <p:sldId id="265" r:id="rId7"/>
    <p:sldId id="269" r:id="rId8"/>
    <p:sldId id="270" r:id="rId9"/>
    <p:sldId id="273" r:id="rId10"/>
    <p:sldId id="285" r:id="rId11"/>
    <p:sldId id="286" r:id="rId12"/>
    <p:sldId id="287" r:id="rId13"/>
    <p:sldId id="288" r:id="rId14"/>
    <p:sldId id="274" r:id="rId15"/>
    <p:sldId id="272" r:id="rId16"/>
    <p:sldId id="275" r:id="rId17"/>
    <p:sldId id="276" r:id="rId18"/>
    <p:sldId id="292" r:id="rId19"/>
    <p:sldId id="293" r:id="rId20"/>
    <p:sldId id="280" r:id="rId21"/>
    <p:sldId id="277" r:id="rId22"/>
    <p:sldId id="278" r:id="rId23"/>
    <p:sldId id="281" r:id="rId24"/>
    <p:sldId id="291" r:id="rId25"/>
    <p:sldId id="29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0D0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467EFE6-33BE-45BA-9DB7-160C0B7BBBB9}">
  <a:tblStyle styleId="{E467EFE6-33BE-45BA-9DB7-160C0B7BBB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776" autoAdjust="0"/>
  </p:normalViewPr>
  <p:slideViewPr>
    <p:cSldViewPr>
      <p:cViewPr varScale="1">
        <p:scale>
          <a:sx n="125" d="100"/>
          <a:sy n="125" d="100"/>
        </p:scale>
        <p:origin x="-1224" y="-8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9C0A3-F7DA-4844-8B5E-1AFD82029E61}" type="doc">
      <dgm:prSet loTypeId="urn:microsoft.com/office/officeart/2005/8/layout/pyramid2" loCatId="list" qsTypeId="urn:microsoft.com/office/officeart/2005/8/quickstyle/simple1" qsCatId="simple" csTypeId="urn:microsoft.com/office/officeart/2005/8/colors/accent1_2" csCatId="accent1" phldr="1"/>
      <dgm:spPr/>
    </dgm:pt>
    <dgm:pt modelId="{AC64C83A-03AE-48F3-A9C7-169FAB5F4187}">
      <dgm:prSet phldrT="[Metin]"/>
      <dgm:spPr>
        <a:solidFill>
          <a:srgbClr val="00B050">
            <a:alpha val="90000"/>
          </a:srgbClr>
        </a:solidFill>
      </dgm:spPr>
      <dgm:t>
        <a:bodyPr/>
        <a:lstStyle/>
        <a:p>
          <a:r>
            <a:rPr lang="tr-TR" dirty="0">
              <a:solidFill>
                <a:schemeClr val="bg1"/>
              </a:solidFill>
              <a:latin typeface="Calibri" panose="020F0502020204030204" pitchFamily="34" charset="0"/>
              <a:cs typeface="Calibri" panose="020F0502020204030204" pitchFamily="34" charset="0"/>
            </a:rPr>
            <a:t>İlgiler</a:t>
          </a:r>
        </a:p>
      </dgm:t>
    </dgm:pt>
    <dgm:pt modelId="{81046AF9-030C-456A-A261-C43E9821F1C9}" type="parTrans" cxnId="{3AB1D679-E55E-4D4D-9D19-E56587278E68}">
      <dgm:prSet/>
      <dgm:spPr/>
      <dgm:t>
        <a:bodyPr/>
        <a:lstStyle/>
        <a:p>
          <a:endParaRPr lang="tr-TR"/>
        </a:p>
      </dgm:t>
    </dgm:pt>
    <dgm:pt modelId="{288A6C28-063C-465A-80B2-A2D446184C40}" type="sibTrans" cxnId="{3AB1D679-E55E-4D4D-9D19-E56587278E68}">
      <dgm:prSet/>
      <dgm:spPr/>
      <dgm:t>
        <a:bodyPr/>
        <a:lstStyle/>
        <a:p>
          <a:endParaRPr lang="tr-TR"/>
        </a:p>
      </dgm:t>
    </dgm:pt>
    <dgm:pt modelId="{3C250CA2-B760-4E35-8443-B4158CE9CC28}">
      <dgm:prSet phldrT="[Metin]"/>
      <dgm:spPr>
        <a:solidFill>
          <a:srgbClr val="002060">
            <a:alpha val="90000"/>
          </a:srgbClr>
        </a:solidFill>
      </dgm:spPr>
      <dgm:t>
        <a:bodyPr/>
        <a:lstStyle/>
        <a:p>
          <a:r>
            <a:rPr lang="tr-TR" dirty="0">
              <a:solidFill>
                <a:schemeClr val="bg1"/>
              </a:solidFill>
              <a:latin typeface="Calibri" panose="020F0502020204030204" pitchFamily="34" charset="0"/>
              <a:cs typeface="Calibri" panose="020F0502020204030204" pitchFamily="34" charset="0"/>
            </a:rPr>
            <a:t>Yetenekler</a:t>
          </a:r>
        </a:p>
      </dgm:t>
    </dgm:pt>
    <dgm:pt modelId="{B686278A-6A26-431C-B56C-9F3528FA5497}" type="parTrans" cxnId="{03D248C2-07C9-431F-95C6-FFD4A20ADEFE}">
      <dgm:prSet/>
      <dgm:spPr/>
      <dgm:t>
        <a:bodyPr/>
        <a:lstStyle/>
        <a:p>
          <a:endParaRPr lang="tr-TR"/>
        </a:p>
      </dgm:t>
    </dgm:pt>
    <dgm:pt modelId="{3DD71397-01B6-4DAC-AD9E-4B0FBC4710A7}" type="sibTrans" cxnId="{03D248C2-07C9-431F-95C6-FFD4A20ADEFE}">
      <dgm:prSet/>
      <dgm:spPr/>
      <dgm:t>
        <a:bodyPr/>
        <a:lstStyle/>
        <a:p>
          <a:endParaRPr lang="tr-TR"/>
        </a:p>
      </dgm:t>
    </dgm:pt>
    <dgm:pt modelId="{9FBECE83-4924-4FBC-98FA-2DE26006E2C9}">
      <dgm:prSet phldrT="[Metin]"/>
      <dgm:spPr>
        <a:solidFill>
          <a:srgbClr val="FF0000">
            <a:alpha val="90000"/>
          </a:srgbClr>
        </a:solidFill>
      </dgm:spPr>
      <dgm:t>
        <a:bodyPr/>
        <a:lstStyle/>
        <a:p>
          <a:r>
            <a:rPr lang="tr-TR" dirty="0">
              <a:solidFill>
                <a:schemeClr val="bg1"/>
              </a:solidFill>
              <a:latin typeface="Calibri" panose="020F0502020204030204" pitchFamily="34" charset="0"/>
              <a:cs typeface="Calibri" panose="020F0502020204030204" pitchFamily="34" charset="0"/>
            </a:rPr>
            <a:t>Değerler</a:t>
          </a:r>
        </a:p>
      </dgm:t>
    </dgm:pt>
    <dgm:pt modelId="{05B6A2E5-411B-4A4E-9EBD-5EFA699F1877}" type="parTrans" cxnId="{BE8B4BEC-7BC2-41F0-8925-4FAC89B9ACC0}">
      <dgm:prSet/>
      <dgm:spPr/>
      <dgm:t>
        <a:bodyPr/>
        <a:lstStyle/>
        <a:p>
          <a:endParaRPr lang="tr-TR"/>
        </a:p>
      </dgm:t>
    </dgm:pt>
    <dgm:pt modelId="{FB719B10-509A-49D0-885A-870498E63505}" type="sibTrans" cxnId="{BE8B4BEC-7BC2-41F0-8925-4FAC89B9ACC0}">
      <dgm:prSet/>
      <dgm:spPr/>
      <dgm:t>
        <a:bodyPr/>
        <a:lstStyle/>
        <a:p>
          <a:endParaRPr lang="tr-TR"/>
        </a:p>
      </dgm:t>
    </dgm:pt>
    <dgm:pt modelId="{46FB17E8-4172-4F6B-89CE-0B76AEAB5D11}" type="pres">
      <dgm:prSet presAssocID="{0C79C0A3-F7DA-4844-8B5E-1AFD82029E61}" presName="compositeShape" presStyleCnt="0">
        <dgm:presLayoutVars>
          <dgm:dir/>
          <dgm:resizeHandles/>
        </dgm:presLayoutVars>
      </dgm:prSet>
      <dgm:spPr/>
    </dgm:pt>
    <dgm:pt modelId="{55A86DC8-0CE5-4A2A-BF2E-03DC1864B721}" type="pres">
      <dgm:prSet presAssocID="{0C79C0A3-F7DA-4844-8B5E-1AFD82029E61}" presName="pyramid" presStyleLbl="node1" presStyleIdx="0" presStyleCnt="1"/>
      <dgm:spPr>
        <a:solidFill>
          <a:schemeClr val="accent6">
            <a:lumMod val="20000"/>
            <a:lumOff val="80000"/>
          </a:schemeClr>
        </a:solidFill>
      </dgm:spPr>
    </dgm:pt>
    <dgm:pt modelId="{3CC41C2C-CD77-4549-AF46-8F3C87FE1862}" type="pres">
      <dgm:prSet presAssocID="{0C79C0A3-F7DA-4844-8B5E-1AFD82029E61}" presName="theList" presStyleCnt="0"/>
      <dgm:spPr/>
    </dgm:pt>
    <dgm:pt modelId="{92408353-AC59-4AF8-B1BC-EF3BE15EE894}" type="pres">
      <dgm:prSet presAssocID="{AC64C83A-03AE-48F3-A9C7-169FAB5F4187}" presName="aNode" presStyleLbl="fgAcc1" presStyleIdx="0" presStyleCnt="3">
        <dgm:presLayoutVars>
          <dgm:bulletEnabled val="1"/>
        </dgm:presLayoutVars>
      </dgm:prSet>
      <dgm:spPr/>
      <dgm:t>
        <a:bodyPr/>
        <a:lstStyle/>
        <a:p>
          <a:endParaRPr lang="tr-TR"/>
        </a:p>
      </dgm:t>
    </dgm:pt>
    <dgm:pt modelId="{9DA3847C-5334-433A-A2DE-EB6593D81026}" type="pres">
      <dgm:prSet presAssocID="{AC64C83A-03AE-48F3-A9C7-169FAB5F4187}" presName="aSpace" presStyleCnt="0"/>
      <dgm:spPr/>
    </dgm:pt>
    <dgm:pt modelId="{C196E92C-A6D6-4D00-8C7F-34FFA97D3282}" type="pres">
      <dgm:prSet presAssocID="{3C250CA2-B760-4E35-8443-B4158CE9CC28}" presName="aNode" presStyleLbl="fgAcc1" presStyleIdx="1" presStyleCnt="3">
        <dgm:presLayoutVars>
          <dgm:bulletEnabled val="1"/>
        </dgm:presLayoutVars>
      </dgm:prSet>
      <dgm:spPr/>
      <dgm:t>
        <a:bodyPr/>
        <a:lstStyle/>
        <a:p>
          <a:endParaRPr lang="tr-TR"/>
        </a:p>
      </dgm:t>
    </dgm:pt>
    <dgm:pt modelId="{341ABF22-1941-413E-A3D3-806275765C52}" type="pres">
      <dgm:prSet presAssocID="{3C250CA2-B760-4E35-8443-B4158CE9CC28}" presName="aSpace" presStyleCnt="0"/>
      <dgm:spPr/>
    </dgm:pt>
    <dgm:pt modelId="{30FAF6D6-9278-4E4C-BE86-AC15D540644E}" type="pres">
      <dgm:prSet presAssocID="{9FBECE83-4924-4FBC-98FA-2DE26006E2C9}" presName="aNode" presStyleLbl="fgAcc1" presStyleIdx="2" presStyleCnt="3">
        <dgm:presLayoutVars>
          <dgm:bulletEnabled val="1"/>
        </dgm:presLayoutVars>
      </dgm:prSet>
      <dgm:spPr/>
      <dgm:t>
        <a:bodyPr/>
        <a:lstStyle/>
        <a:p>
          <a:endParaRPr lang="tr-TR"/>
        </a:p>
      </dgm:t>
    </dgm:pt>
    <dgm:pt modelId="{CE81E506-EC89-4FED-AD4C-71F35F0AE4FE}" type="pres">
      <dgm:prSet presAssocID="{9FBECE83-4924-4FBC-98FA-2DE26006E2C9}" presName="aSpace" presStyleCnt="0"/>
      <dgm:spPr/>
    </dgm:pt>
  </dgm:ptLst>
  <dgm:cxnLst>
    <dgm:cxn modelId="{D7910AB4-F3EA-4448-89AD-E4C573C03DB9}" type="presOf" srcId="{0C79C0A3-F7DA-4844-8B5E-1AFD82029E61}" destId="{46FB17E8-4172-4F6B-89CE-0B76AEAB5D11}" srcOrd="0" destOrd="0" presId="urn:microsoft.com/office/officeart/2005/8/layout/pyramid2"/>
    <dgm:cxn modelId="{D283C2EF-BC3C-41CD-8259-B1990054CDCC}" type="presOf" srcId="{AC64C83A-03AE-48F3-A9C7-169FAB5F4187}" destId="{92408353-AC59-4AF8-B1BC-EF3BE15EE894}" srcOrd="0" destOrd="0" presId="urn:microsoft.com/office/officeart/2005/8/layout/pyramid2"/>
    <dgm:cxn modelId="{BE8B4BEC-7BC2-41F0-8925-4FAC89B9ACC0}" srcId="{0C79C0A3-F7DA-4844-8B5E-1AFD82029E61}" destId="{9FBECE83-4924-4FBC-98FA-2DE26006E2C9}" srcOrd="2" destOrd="0" parTransId="{05B6A2E5-411B-4A4E-9EBD-5EFA699F1877}" sibTransId="{FB719B10-509A-49D0-885A-870498E63505}"/>
    <dgm:cxn modelId="{03D248C2-07C9-431F-95C6-FFD4A20ADEFE}" srcId="{0C79C0A3-F7DA-4844-8B5E-1AFD82029E61}" destId="{3C250CA2-B760-4E35-8443-B4158CE9CC28}" srcOrd="1" destOrd="0" parTransId="{B686278A-6A26-431C-B56C-9F3528FA5497}" sibTransId="{3DD71397-01B6-4DAC-AD9E-4B0FBC4710A7}"/>
    <dgm:cxn modelId="{3AB1D679-E55E-4D4D-9D19-E56587278E68}" srcId="{0C79C0A3-F7DA-4844-8B5E-1AFD82029E61}" destId="{AC64C83A-03AE-48F3-A9C7-169FAB5F4187}" srcOrd="0" destOrd="0" parTransId="{81046AF9-030C-456A-A261-C43E9821F1C9}" sibTransId="{288A6C28-063C-465A-80B2-A2D446184C40}"/>
    <dgm:cxn modelId="{B21FDE81-80A1-4607-8B24-75CF41417177}" type="presOf" srcId="{3C250CA2-B760-4E35-8443-B4158CE9CC28}" destId="{C196E92C-A6D6-4D00-8C7F-34FFA97D3282}" srcOrd="0" destOrd="0" presId="urn:microsoft.com/office/officeart/2005/8/layout/pyramid2"/>
    <dgm:cxn modelId="{A7952065-E2F8-4DC2-84BB-1CEBE84A5EA6}" type="presOf" srcId="{9FBECE83-4924-4FBC-98FA-2DE26006E2C9}" destId="{30FAF6D6-9278-4E4C-BE86-AC15D540644E}" srcOrd="0" destOrd="0" presId="urn:microsoft.com/office/officeart/2005/8/layout/pyramid2"/>
    <dgm:cxn modelId="{5DC23EC4-7026-4F18-9A69-14F92FDA5775}" type="presParOf" srcId="{46FB17E8-4172-4F6B-89CE-0B76AEAB5D11}" destId="{55A86DC8-0CE5-4A2A-BF2E-03DC1864B721}" srcOrd="0" destOrd="0" presId="urn:microsoft.com/office/officeart/2005/8/layout/pyramid2"/>
    <dgm:cxn modelId="{D8AA4560-E5FA-42C5-BA11-300A7C8053FB}" type="presParOf" srcId="{46FB17E8-4172-4F6B-89CE-0B76AEAB5D11}" destId="{3CC41C2C-CD77-4549-AF46-8F3C87FE1862}" srcOrd="1" destOrd="0" presId="urn:microsoft.com/office/officeart/2005/8/layout/pyramid2"/>
    <dgm:cxn modelId="{7FA365C6-1A8A-4EA3-97A2-4A44196E7A68}" type="presParOf" srcId="{3CC41C2C-CD77-4549-AF46-8F3C87FE1862}" destId="{92408353-AC59-4AF8-B1BC-EF3BE15EE894}" srcOrd="0" destOrd="0" presId="urn:microsoft.com/office/officeart/2005/8/layout/pyramid2"/>
    <dgm:cxn modelId="{5CFC5F5D-8178-4247-A3D8-711D5A3B16A8}" type="presParOf" srcId="{3CC41C2C-CD77-4549-AF46-8F3C87FE1862}" destId="{9DA3847C-5334-433A-A2DE-EB6593D81026}" srcOrd="1" destOrd="0" presId="urn:microsoft.com/office/officeart/2005/8/layout/pyramid2"/>
    <dgm:cxn modelId="{01FFCB73-5880-4EA8-B1EC-1671A00F4D25}" type="presParOf" srcId="{3CC41C2C-CD77-4549-AF46-8F3C87FE1862}" destId="{C196E92C-A6D6-4D00-8C7F-34FFA97D3282}" srcOrd="2" destOrd="0" presId="urn:microsoft.com/office/officeart/2005/8/layout/pyramid2"/>
    <dgm:cxn modelId="{26D36728-AB11-4357-87A6-8393FC6152D0}" type="presParOf" srcId="{3CC41C2C-CD77-4549-AF46-8F3C87FE1862}" destId="{341ABF22-1941-413E-A3D3-806275765C52}" srcOrd="3" destOrd="0" presId="urn:microsoft.com/office/officeart/2005/8/layout/pyramid2"/>
    <dgm:cxn modelId="{A5CF8A91-EBE1-44D2-99CE-6EBDCA496F17}" type="presParOf" srcId="{3CC41C2C-CD77-4549-AF46-8F3C87FE1862}" destId="{30FAF6D6-9278-4E4C-BE86-AC15D540644E}" srcOrd="4" destOrd="0" presId="urn:microsoft.com/office/officeart/2005/8/layout/pyramid2"/>
    <dgm:cxn modelId="{72787BAC-7364-46C8-88C9-72A151DAF1B1}" type="presParOf" srcId="{3CC41C2C-CD77-4549-AF46-8F3C87FE1862}" destId="{CE81E506-EC89-4FED-AD4C-71F35F0AE4FE}"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86DC8-0CE5-4A2A-BF2E-03DC1864B721}">
      <dsp:nvSpPr>
        <dsp:cNvPr id="0" name=""/>
        <dsp:cNvSpPr/>
      </dsp:nvSpPr>
      <dsp:spPr>
        <a:xfrm>
          <a:off x="711014" y="0"/>
          <a:ext cx="4062942" cy="4062942"/>
        </a:xfrm>
        <a:prstGeom prst="triangl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08353-AC59-4AF8-B1BC-EF3BE15EE894}">
      <dsp:nvSpPr>
        <dsp:cNvPr id="0" name=""/>
        <dsp:cNvSpPr/>
      </dsp:nvSpPr>
      <dsp:spPr>
        <a:xfrm>
          <a:off x="2742485" y="408476"/>
          <a:ext cx="2640912" cy="961774"/>
        </a:xfrm>
        <a:prstGeom prst="roundRect">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dirty="0">
              <a:solidFill>
                <a:schemeClr val="bg1"/>
              </a:solidFill>
              <a:latin typeface="Calibri" panose="020F0502020204030204" pitchFamily="34" charset="0"/>
              <a:cs typeface="Calibri" panose="020F0502020204030204" pitchFamily="34" charset="0"/>
            </a:rPr>
            <a:t>İlgiler</a:t>
          </a:r>
        </a:p>
      </dsp:txBody>
      <dsp:txXfrm>
        <a:off x="2789435" y="455426"/>
        <a:ext cx="2547012" cy="867874"/>
      </dsp:txXfrm>
    </dsp:sp>
    <dsp:sp modelId="{C196E92C-A6D6-4D00-8C7F-34FFA97D3282}">
      <dsp:nvSpPr>
        <dsp:cNvPr id="0" name=""/>
        <dsp:cNvSpPr/>
      </dsp:nvSpPr>
      <dsp:spPr>
        <a:xfrm>
          <a:off x="2742485" y="1490472"/>
          <a:ext cx="2640912" cy="96177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dirty="0">
              <a:solidFill>
                <a:schemeClr val="bg1"/>
              </a:solidFill>
              <a:latin typeface="Calibri" panose="020F0502020204030204" pitchFamily="34" charset="0"/>
              <a:cs typeface="Calibri" panose="020F0502020204030204" pitchFamily="34" charset="0"/>
            </a:rPr>
            <a:t>Yetenekler</a:t>
          </a:r>
        </a:p>
      </dsp:txBody>
      <dsp:txXfrm>
        <a:off x="2789435" y="1537422"/>
        <a:ext cx="2547012" cy="867874"/>
      </dsp:txXfrm>
    </dsp:sp>
    <dsp:sp modelId="{30FAF6D6-9278-4E4C-BE86-AC15D540644E}">
      <dsp:nvSpPr>
        <dsp:cNvPr id="0" name=""/>
        <dsp:cNvSpPr/>
      </dsp:nvSpPr>
      <dsp:spPr>
        <a:xfrm>
          <a:off x="2742485" y="2572469"/>
          <a:ext cx="2640912" cy="961774"/>
        </a:xfrm>
        <a:prstGeom prst="round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dirty="0">
              <a:solidFill>
                <a:schemeClr val="bg1"/>
              </a:solidFill>
              <a:latin typeface="Calibri" panose="020F0502020204030204" pitchFamily="34" charset="0"/>
              <a:cs typeface="Calibri" panose="020F0502020204030204" pitchFamily="34" charset="0"/>
            </a:rPr>
            <a:t>Değerler</a:t>
          </a:r>
        </a:p>
      </dsp:txBody>
      <dsp:txXfrm>
        <a:off x="2789435" y="2619419"/>
        <a:ext cx="2547012" cy="8678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3142539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38025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i="1" dirty="0"/>
              <a:t>Bireylerin kendilerini tanıma süreçleri çok uzun solukludur ve öğrenme ve gelişme yaşam boyu devam eder. Günümüz koşulları bireylerin çok çeşitli yetenek alanlarını hayata geçirerek farklı gelişim olanakları sunar. Bu nedenle kişilerin yaşamları boyunca ilgi ve yetenekleri ile ilgili  değerlendirmeler yapıyor olmaları önemlidir. </a:t>
            </a:r>
          </a:p>
          <a:p>
            <a:endParaRPr lang="tr-TR" dirty="0"/>
          </a:p>
        </p:txBody>
      </p:sp>
    </p:spTree>
    <p:extLst>
      <p:ext uri="{BB962C8B-B14F-4D97-AF65-F5344CB8AC3E}">
        <p14:creationId xmlns:p14="http://schemas.microsoft.com/office/powerpoint/2010/main" xmlns="" val="308222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Meslek seçimi gibi önemli bir kararın </a:t>
            </a:r>
            <a:r>
              <a:rPr lang="tr-TR" b="1" dirty="0"/>
              <a:t>«hangisini kazanırsam» </a:t>
            </a:r>
            <a:r>
              <a:rPr lang="tr-TR" dirty="0"/>
              <a:t>mantığıyla verilmesi bireyleri uzun vadede büyük hayal kırıklıkları, verimsizlik ve mutsuzluğa götürmektedir. Dolayısıyla üniversiteden önce henüz lise seçiminde de bu seçimin ilgi ve yetenekler odağında olması önemlidir. </a:t>
            </a:r>
          </a:p>
          <a:p>
            <a:endParaRPr lang="tr-TR" dirty="0"/>
          </a:p>
        </p:txBody>
      </p:sp>
    </p:spTree>
    <p:extLst>
      <p:ext uri="{BB962C8B-B14F-4D97-AF65-F5344CB8AC3E}">
        <p14:creationId xmlns:p14="http://schemas.microsoft.com/office/powerpoint/2010/main" xmlns="" val="393817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i="1" dirty="0"/>
              <a:t>Güvenceli bir meslek edinmenin tek yolu 4 yıllık üniversite okumak değildir. İş piyasasının çok ciddi bir kalifiye  işgücüne ihtiyacı vardır. Kendine uygun alanı seçmiş ve kendini geliştirmiş bir tekniker sıradan bir mühendisten çok daha güvenceli ve saygın bir pozisyonda olabilir. </a:t>
            </a:r>
          </a:p>
          <a:p>
            <a:endParaRPr lang="tr-TR" dirty="0"/>
          </a:p>
        </p:txBody>
      </p:sp>
    </p:spTree>
    <p:extLst>
      <p:ext uri="{BB962C8B-B14F-4D97-AF65-F5344CB8AC3E}">
        <p14:creationId xmlns:p14="http://schemas.microsoft.com/office/powerpoint/2010/main" xmlns="" val="139386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tr-TR" i="1" dirty="0"/>
              <a:t>İyi ve yüksek puanlı bir liseye ya da üniversiteye isteksiz ya da bilinçsiz bir şekilde yerleşen bir öğrencinin başarılı olması pek mümkün değildir. Üniversiteye yerleşen öğrencilerin büyük bir kısmının bölümünden memnun olmadığı ya da meslek mensuplarının büyük bir kısmının işini severek yapmadığı yönündeki istatistikler de bu düşüncenin kanıtı olarak değerlendirilebilir.</a:t>
            </a:r>
          </a:p>
          <a:p>
            <a:endParaRPr lang="tr-TR" dirty="0"/>
          </a:p>
        </p:txBody>
      </p:sp>
    </p:spTree>
    <p:extLst>
      <p:ext uri="{BB962C8B-B14F-4D97-AF65-F5344CB8AC3E}">
        <p14:creationId xmlns:p14="http://schemas.microsoft.com/office/powerpoint/2010/main" xmlns="" val="303030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2627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5804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tr-TR" b="1" i="1" dirty="0"/>
              <a:t>İlgiler,</a:t>
            </a:r>
            <a:r>
              <a:rPr lang="tr-TR" i="1" dirty="0"/>
              <a:t> yapmaktan hoşlandığımız ve zevk aldığımız etkinlik alanlarıdır. Örneğin mekanik ilgisi, sosyal yardım ilgisi veya ticaret ilgisi gibi…</a:t>
            </a:r>
          </a:p>
          <a:p>
            <a:pPr marL="0" marR="0" lvl="0" indent="0" algn="l" defTabSz="1218987" rtl="0" eaLnBrk="1" fontAlgn="auto" latinLnBrk="0" hangingPunct="1">
              <a:lnSpc>
                <a:spcPct val="100000"/>
              </a:lnSpc>
              <a:spcBef>
                <a:spcPts val="0"/>
              </a:spcBef>
              <a:spcAft>
                <a:spcPts val="0"/>
              </a:spcAft>
              <a:buClrTx/>
              <a:buSzTx/>
              <a:buFontTx/>
              <a:buNone/>
              <a:tabLst/>
              <a:defRPr/>
            </a:pPr>
            <a:r>
              <a:rPr lang="tr-TR" b="1" i="1" dirty="0"/>
              <a:t>Yetenekler</a:t>
            </a:r>
            <a:r>
              <a:rPr lang="tr-TR" i="1" dirty="0"/>
              <a:t> ise iyi yaptığımız, başarılı ve güçlü olduğumuz alanlardır.  Örneğin; sözel yetenek, sayısal yetenek veya şekil-uzay yeteneği gibi…</a:t>
            </a:r>
          </a:p>
          <a:p>
            <a:pPr marL="0" marR="0" lvl="0" indent="0" algn="l" defTabSz="1218987" rtl="0" eaLnBrk="1" fontAlgn="auto" latinLnBrk="0" hangingPunct="1">
              <a:lnSpc>
                <a:spcPct val="100000"/>
              </a:lnSpc>
              <a:spcBef>
                <a:spcPts val="0"/>
              </a:spcBef>
              <a:spcAft>
                <a:spcPts val="0"/>
              </a:spcAft>
              <a:buClrTx/>
              <a:buSzTx/>
              <a:buFontTx/>
              <a:buNone/>
              <a:tabLst/>
              <a:defRPr/>
            </a:pPr>
            <a:endParaRPr lang="tr-TR" i="1" dirty="0"/>
          </a:p>
          <a:p>
            <a:pPr marL="0" marR="0" lvl="0" indent="0" algn="l" defTabSz="1218987" rtl="0" eaLnBrk="1" fontAlgn="auto" latinLnBrk="0" hangingPunct="1">
              <a:lnSpc>
                <a:spcPct val="100000"/>
              </a:lnSpc>
              <a:spcBef>
                <a:spcPts val="0"/>
              </a:spcBef>
              <a:spcAft>
                <a:spcPts val="0"/>
              </a:spcAft>
              <a:buClrTx/>
              <a:buSzTx/>
              <a:buFontTx/>
              <a:buNone/>
              <a:tabLst/>
              <a:defRPr/>
            </a:pPr>
            <a:r>
              <a:rPr lang="tr-TR" i="1" dirty="0"/>
              <a:t>Meslek seçerken veya meslek seçmenin ilk aşaması sayılabilecek lise seçerken  ilgi ve yeteneklerimizin farkında olmamız ve bu doğrultuda seçim yapmamız gelecekteki mutluluk ve doyumumuz için çok önemlidir.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932358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34976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9056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37397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175047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87212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6808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b="1" dirty="0"/>
              <a:t>Rehber öğretmen mesleğin tanımını slayttaki gibi yapar. Öğrencilere bu soruyu yönelttikten sonra düşünmelerini ve tartışmalarını ister. Ardından şu açıklamayı yapar: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b="0" i="1" dirty="0"/>
              <a:t>«Meslek seçmek aynı zamanda bir yaşam biçimi seçmektir. Çünkü seçtiği ya da seçeceği mesleğin özelliklerini, koşullarını ve kendi özelliklerini bilmeden seçim yapan bireyler çoğu zaman mutsuz ve verimsiz olmaktadırlar.»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02776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56970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00646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100" b="0" i="1" dirty="0">
                <a:latin typeface="Calibri" pitchFamily="34" charset="0"/>
                <a:cs typeface="Calibri" pitchFamily="34" charset="0"/>
              </a:rPr>
              <a:t>Hayatta mutlu olmanın, iyi bir kariyer elde etmenin ilk adımı; kendinize uygun bir meslek seçmenizdir. Kendine uygun meslek seçmiş olan kişilerin  işlerini severek yaptığı, mesleğinde ilerlediği, mutlu ve verimli olarak yaşamlarını sürdürdüğü gözlemlenmektedir.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0328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100" b="0" i="1" u="none" strike="noStrike" kern="1200" cap="none" dirty="0">
                <a:solidFill>
                  <a:schemeClr val="tx2"/>
                </a:solidFill>
                <a:latin typeface="Arial"/>
                <a:ea typeface="Arial"/>
                <a:cs typeface="Arial"/>
                <a:sym typeface="Arial"/>
              </a:rPr>
              <a:t>Meslek seçimi, yaşamımızda aldığımız önemli kararlardan biridir. Günümüzün büyük bir bölümünün iş  ortamında ve işe yönelik faaliyetlerle geçtiğini düşünürsek, meslek seçiminin ne kadar önemli bir karar olduğunu daha iyi anlayabiliriz. Meslek seçimi sadece ne iş yapılacağı ile değil aynı zamanda nasıl bir yaşam sürüleceği ile de ilgilidir.  Bireyin seçtiği meslek gelecekteki yaşam standardını, tarzını ve sosyal yaşantılarını belirleyici bir rol oynamaktadır. Mesleğe adım attıktan sonraki yaşam,   genellikle seçilen meslek çevresinde gelişir. İleriki dönemlerde meslek ya da iş  değiştirme  şansımız  olsa da, ülkemiz  koşulları, bireysel </a:t>
            </a:r>
            <a:r>
              <a:rPr lang="tr-TR" sz="1100" b="0" i="1" u="none" strike="noStrike" kern="1200" cap="none" dirty="0" err="1">
                <a:solidFill>
                  <a:schemeClr val="tx2"/>
                </a:solidFill>
                <a:latin typeface="Arial"/>
                <a:ea typeface="Arial"/>
                <a:cs typeface="Arial"/>
                <a:sym typeface="Arial"/>
              </a:rPr>
              <a:t>kabullenmişlik</a:t>
            </a:r>
            <a:r>
              <a:rPr lang="tr-TR" sz="1100" b="0" i="1" u="none" strike="noStrike" kern="1200" cap="none" dirty="0">
                <a:solidFill>
                  <a:schemeClr val="tx2"/>
                </a:solidFill>
                <a:latin typeface="Arial"/>
                <a:ea typeface="Arial"/>
                <a:cs typeface="Arial"/>
                <a:sym typeface="Arial"/>
              </a:rPr>
              <a:t>  ya da  riski göze alamama gibi nedenlerle bu iş değiştirme alternatifini kullanan kişi sayısı oldukça azdır. Bu nedenle meslek seçimi ile ilgili vereceğimiz karar bir anlamda geleceğimizle ilgili vereceğimiz önemli bir karardır. Doğru kararlar mutlu ve istendik bir yaşam demektir.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19755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1432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42587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6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mbs.meb.gov.t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kocaeli.meb.gov.tr/kariye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pic>
        <p:nvPicPr>
          <p:cNvPr id="1026" name="Picture 2" descr="C:\Users\SeymaSOYDAS\Desktop\283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lt Başlık 2">
            <a:extLst>
              <a:ext uri="{FF2B5EF4-FFF2-40B4-BE49-F238E27FC236}">
                <a16:creationId xmlns:a16="http://schemas.microsoft.com/office/drawing/2014/main" xmlns="" id="{61B01E96-94D8-4EF6-87F7-D91ECDC31D63}"/>
              </a:ext>
            </a:extLst>
          </p:cNvPr>
          <p:cNvSpPr txBox="1">
            <a:spLocks/>
          </p:cNvSpPr>
          <p:nvPr/>
        </p:nvSpPr>
        <p:spPr>
          <a:xfrm>
            <a:off x="4355976" y="987574"/>
            <a:ext cx="4945519" cy="1872208"/>
          </a:xfrm>
          <a:prstGeom prst="rect">
            <a:avLst/>
          </a:prstGeom>
        </p:spPr>
        <p:txBody>
          <a:bodyPr lIns="91436" tIns="45718" rIns="91436" bIns="457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Tx/>
              <a:buNone/>
            </a:pPr>
            <a:endParaRPr lang="tr-TR" sz="1900" b="1" dirty="0">
              <a:solidFill>
                <a:prstClr val="white"/>
              </a:solidFill>
              <a:cs typeface="Calibri" panose="020F0502020204030204" pitchFamily="34" charset="0"/>
            </a:endParaRPr>
          </a:p>
          <a:p>
            <a:pPr marL="0" indent="0">
              <a:spcBef>
                <a:spcPts val="0"/>
              </a:spcBef>
              <a:buClrTx/>
              <a:buNone/>
            </a:pPr>
            <a:r>
              <a:rPr lang="tr-TR" sz="1800" b="1" dirty="0">
                <a:solidFill>
                  <a:prstClr val="white"/>
                </a:solidFill>
                <a:cs typeface="Calibri" panose="020F0502020204030204" pitchFamily="34" charset="0"/>
              </a:rPr>
              <a:t>KOCAELİ İL MİLLİ EĞİTİM MÜDÜRLÜĞÜ</a:t>
            </a:r>
          </a:p>
          <a:p>
            <a:pPr marL="0" indent="0">
              <a:spcBef>
                <a:spcPts val="0"/>
              </a:spcBef>
              <a:buClrTx/>
              <a:buNone/>
            </a:pPr>
            <a:endParaRPr lang="tr-TR" sz="1800" b="1" dirty="0">
              <a:solidFill>
                <a:prstClr val="white"/>
              </a:solidFill>
              <a:cs typeface="Calibri" panose="020F0502020204030204" pitchFamily="34" charset="0"/>
            </a:endParaRPr>
          </a:p>
          <a:p>
            <a:pPr marL="0" indent="0">
              <a:spcBef>
                <a:spcPts val="0"/>
              </a:spcBef>
              <a:buClrTx/>
              <a:buNone/>
            </a:pPr>
            <a:endParaRPr lang="tr-TR" sz="1800" b="1" dirty="0">
              <a:solidFill>
                <a:prstClr val="white"/>
              </a:solidFill>
              <a:cs typeface="Calibri" panose="020F0502020204030204" pitchFamily="34" charset="0"/>
            </a:endParaRPr>
          </a:p>
          <a:p>
            <a:pPr marL="0" indent="0">
              <a:spcBef>
                <a:spcPts val="0"/>
              </a:spcBef>
              <a:buClrTx/>
              <a:buNone/>
            </a:pPr>
            <a:r>
              <a:rPr lang="tr-TR" sz="2600" b="1" dirty="0">
                <a:solidFill>
                  <a:prstClr val="white"/>
                </a:solidFill>
                <a:cs typeface="Calibri" panose="020F0502020204030204" pitchFamily="34" charset="0"/>
              </a:rPr>
              <a:t>MESLEK SEÇİMİ VE ÖNEMİ</a:t>
            </a:r>
          </a:p>
          <a:p>
            <a:pPr marL="0" indent="0">
              <a:spcBef>
                <a:spcPts val="0"/>
              </a:spcBef>
              <a:buClrTx/>
              <a:buNone/>
            </a:pPr>
            <a:endParaRPr lang="tr-TR" sz="2000" b="1" dirty="0">
              <a:solidFill>
                <a:prstClr val="black">
                  <a:lumMod val="50000"/>
                </a:prstClr>
              </a:solidFill>
              <a:cs typeface="Calibri" panose="020F0502020204030204" pitchFamily="34" charset="0"/>
            </a:endParaRPr>
          </a:p>
          <a:p>
            <a:pPr marL="0" indent="0">
              <a:spcBef>
                <a:spcPts val="0"/>
              </a:spcBef>
              <a:buClrTx/>
              <a:buNone/>
            </a:pPr>
            <a:endParaRPr lang="en-US" sz="1400" b="1" dirty="0">
              <a:solidFill>
                <a:prstClr val="black"/>
              </a:solidFill>
            </a:endParaRPr>
          </a:p>
        </p:txBody>
      </p:sp>
      <p:cxnSp>
        <p:nvCxnSpPr>
          <p:cNvPr id="5" name="Düz Bağlayıcı 4"/>
          <p:cNvCxnSpPr/>
          <p:nvPr/>
        </p:nvCxnSpPr>
        <p:spPr>
          <a:xfrm>
            <a:off x="4345347" y="1779662"/>
            <a:ext cx="4508111" cy="23922"/>
          </a:xfrm>
          <a:prstGeom prst="line">
            <a:avLst/>
          </a:prstGeom>
          <a:noFill/>
          <a:ln w="6350" cap="flat" cmpd="sng" algn="ctr">
            <a:solidFill>
              <a:sysClr val="windowText" lastClr="000000"/>
            </a:solidFill>
            <a:prstDash val="solid"/>
            <a:miter lim="800000"/>
          </a:ln>
          <a:effectLst/>
        </p:spPr>
      </p:cxnSp>
      <p:pic>
        <p:nvPicPr>
          <p:cNvPr id="6" name="Resim 5">
            <a:extLst>
              <a:ext uri="{FF2B5EF4-FFF2-40B4-BE49-F238E27FC236}">
                <a16:creationId xmlns:a16="http://schemas.microsoft.com/office/drawing/2014/main" xmlns="" id="{25D014F0-82BB-4636-9E14-0317E46E912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3808" y="1491630"/>
            <a:ext cx="1305958" cy="13059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69284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F15FEC-5265-409C-88F1-5C758958A4A7}"/>
              </a:ext>
            </a:extLst>
          </p:cNvPr>
          <p:cNvSpPr>
            <a:spLocks noGrp="1"/>
          </p:cNvSpPr>
          <p:nvPr>
            <p:ph type="title"/>
          </p:nvPr>
        </p:nvSpPr>
        <p:spPr>
          <a:xfrm>
            <a:off x="2771800" y="614863"/>
            <a:ext cx="5789038" cy="1148179"/>
          </a:xfrm>
        </p:spPr>
        <p:txBody>
          <a:bodyPr/>
          <a:lstStyle/>
          <a:p>
            <a:r>
              <a:rPr lang="tr-TR" b="1" i="1" dirty="0">
                <a:latin typeface="Calibri" panose="020F0502020204030204" pitchFamily="34" charset="0"/>
                <a:cs typeface="Calibri" panose="020F0502020204030204" pitchFamily="34" charset="0"/>
              </a:rPr>
              <a:t/>
            </a:r>
            <a:br>
              <a:rPr lang="tr-TR" b="1" i="1" dirty="0">
                <a:latin typeface="Calibri" panose="020F0502020204030204" pitchFamily="34" charset="0"/>
                <a:cs typeface="Calibri" panose="020F0502020204030204" pitchFamily="34" charset="0"/>
              </a:rPr>
            </a:br>
            <a:r>
              <a:rPr lang="tr-TR" b="1" i="1" dirty="0">
                <a:latin typeface="Calibri" panose="020F0502020204030204" pitchFamily="34" charset="0"/>
                <a:cs typeface="Calibri" panose="020F0502020204030204" pitchFamily="34" charset="0"/>
              </a:rPr>
              <a:t/>
            </a:r>
            <a:br>
              <a:rPr lang="tr-TR" b="1" i="1" dirty="0">
                <a:latin typeface="Calibri" panose="020F0502020204030204" pitchFamily="34" charset="0"/>
                <a:cs typeface="Calibri" panose="020F0502020204030204" pitchFamily="34" charset="0"/>
              </a:rPr>
            </a:br>
            <a:r>
              <a:rPr lang="tr-TR" sz="1800" b="1" i="1" dirty="0">
                <a:solidFill>
                  <a:schemeClr val="accent4">
                    <a:lumMod val="50000"/>
                  </a:schemeClr>
                </a:solidFill>
                <a:latin typeface="Calibri" panose="020F0502020204030204" pitchFamily="34" charset="0"/>
                <a:cs typeface="Calibri" panose="020F0502020204030204" pitchFamily="34" charset="0"/>
              </a:rPr>
              <a:t>Bir meslek seçtikten sonra değiştirmem mümkün değil!</a:t>
            </a:r>
            <a:r>
              <a:rPr lang="tr-TR" sz="1800" i="1" dirty="0">
                <a:solidFill>
                  <a:schemeClr val="accent4">
                    <a:lumMod val="50000"/>
                  </a:schemeClr>
                </a:solidFill>
                <a:latin typeface="Calibri" panose="020F0502020204030204" pitchFamily="34" charset="0"/>
                <a:cs typeface="Calibri" panose="020F0502020204030204" pitchFamily="34" charset="0"/>
              </a:rPr>
              <a:t/>
            </a:r>
            <a:br>
              <a:rPr lang="tr-TR" sz="1800" i="1" dirty="0">
                <a:solidFill>
                  <a:schemeClr val="accent4">
                    <a:lumMod val="50000"/>
                  </a:schemeClr>
                </a:solidFill>
                <a:latin typeface="Calibri" panose="020F0502020204030204" pitchFamily="34" charset="0"/>
                <a:cs typeface="Calibri" panose="020F0502020204030204" pitchFamily="34" charset="0"/>
              </a:rPr>
            </a:br>
            <a:endParaRPr lang="tr-TR" sz="1800" dirty="0">
              <a:solidFill>
                <a:schemeClr val="accent4">
                  <a:lumMod val="50000"/>
                </a:schemeClr>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506A334F-637D-464F-BAA0-16D2689CA78D}"/>
              </a:ext>
            </a:extLst>
          </p:cNvPr>
          <p:cNvSpPr>
            <a:spLocks noGrp="1"/>
          </p:cNvSpPr>
          <p:nvPr>
            <p:ph type="body" idx="1"/>
          </p:nvPr>
        </p:nvSpPr>
        <p:spPr>
          <a:xfrm>
            <a:off x="2189609" y="2152373"/>
            <a:ext cx="2398598" cy="2376264"/>
          </a:xfrm>
        </p:spPr>
        <p:txBody>
          <a:bodyPr/>
          <a:lstStyle/>
          <a:p>
            <a:r>
              <a:rPr lang="tr-TR" sz="1600" dirty="0">
                <a:latin typeface="Calibri" panose="020F0502020204030204" pitchFamily="34" charset="0"/>
                <a:cs typeface="Calibri" panose="020F0502020204030204" pitchFamily="34" charset="0"/>
              </a:rPr>
              <a:t>Öğrenme yaşam boyu devam eder.</a:t>
            </a: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FA4AD3F8-7546-4ABE-BC79-8BB12390E87E}"/>
              </a:ext>
            </a:extLst>
          </p:cNvPr>
          <p:cNvSpPr>
            <a:spLocks noGrp="1"/>
          </p:cNvSpPr>
          <p:nvPr>
            <p:ph type="body" idx="2"/>
          </p:nvPr>
        </p:nvSpPr>
        <p:spPr>
          <a:xfrm>
            <a:off x="4315885" y="2030497"/>
            <a:ext cx="2184621" cy="2016224"/>
          </a:xfrm>
        </p:spPr>
        <p:txBody>
          <a:bodyPr/>
          <a:lstStyle/>
          <a:p>
            <a:r>
              <a:rPr lang="tr-TR" sz="1600" dirty="0">
                <a:latin typeface="Calibri" panose="020F0502020204030204" pitchFamily="34" charset="0"/>
                <a:cs typeface="Calibri" panose="020F0502020204030204" pitchFamily="34" charset="0"/>
              </a:rPr>
              <a:t>Farklı gelişim olanaklarıyla karşılaşılabilir.</a:t>
            </a:r>
          </a:p>
          <a:p>
            <a:endParaRPr lang="tr-TR" dirty="0">
              <a:latin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xmlns="" id="{89997D7F-800B-4405-BD86-A672E0479EC9}"/>
              </a:ext>
            </a:extLst>
          </p:cNvPr>
          <p:cNvSpPr>
            <a:spLocks noGrp="1"/>
          </p:cNvSpPr>
          <p:nvPr>
            <p:ph type="body" idx="3"/>
          </p:nvPr>
        </p:nvSpPr>
        <p:spPr>
          <a:xfrm>
            <a:off x="6228184" y="2030497"/>
            <a:ext cx="2751979" cy="2244372"/>
          </a:xfrm>
        </p:spPr>
        <p:txBody>
          <a:bodyPr/>
          <a:lstStyle/>
          <a:p>
            <a:r>
              <a:rPr lang="tr-TR" sz="1600" dirty="0">
                <a:latin typeface="Calibri" panose="020F0502020204030204" pitchFamily="34" charset="0"/>
                <a:cs typeface="Calibri" panose="020F0502020204030204" pitchFamily="34" charset="0"/>
              </a:rPr>
              <a:t>İlgi ve yeteneklerin yaşam boyu değerlendirilmesi.</a:t>
            </a: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EC9EE428-977C-45E9-BCF0-3ADF8E9820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extLst>
      <p:ext uri="{BB962C8B-B14F-4D97-AF65-F5344CB8AC3E}">
        <p14:creationId xmlns:p14="http://schemas.microsoft.com/office/powerpoint/2010/main" xmlns="" val="94434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ED92073-4D6A-477B-BD2C-33E27EDE6BDF}"/>
              </a:ext>
            </a:extLst>
          </p:cNvPr>
          <p:cNvSpPr>
            <a:spLocks noGrp="1"/>
          </p:cNvSpPr>
          <p:nvPr>
            <p:ph type="title"/>
          </p:nvPr>
        </p:nvSpPr>
        <p:spPr>
          <a:xfrm>
            <a:off x="2683000" y="649394"/>
            <a:ext cx="6137472" cy="932155"/>
          </a:xfrm>
        </p:spPr>
        <p:txBody>
          <a:bodyPr/>
          <a:lstStyle/>
          <a:p>
            <a:r>
              <a:rPr lang="tr-TR" sz="1800" b="1" i="1" dirty="0">
                <a:solidFill>
                  <a:schemeClr val="accent4">
                    <a:lumMod val="50000"/>
                  </a:schemeClr>
                </a:solidFill>
                <a:latin typeface="Calibri" panose="020F0502020204030204" pitchFamily="34" charset="0"/>
                <a:cs typeface="Calibri" panose="020F0502020204030204" pitchFamily="34" charset="0"/>
              </a:rPr>
              <a:t>Herhangi bir lise /üniversiteye bir girsem gerisi kolay</a:t>
            </a:r>
            <a:endParaRPr lang="tr-TR" sz="1800" dirty="0">
              <a:solidFill>
                <a:schemeClr val="accent4">
                  <a:lumMod val="50000"/>
                </a:schemeClr>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5D195F02-FEAF-41B2-B8CC-B00EF525A094}"/>
              </a:ext>
            </a:extLst>
          </p:cNvPr>
          <p:cNvSpPr>
            <a:spLocks noGrp="1"/>
          </p:cNvSpPr>
          <p:nvPr>
            <p:ph type="body" idx="1"/>
          </p:nvPr>
        </p:nvSpPr>
        <p:spPr>
          <a:xfrm>
            <a:off x="2298800" y="1643859"/>
            <a:ext cx="1954114" cy="2172364"/>
          </a:xfrm>
        </p:spPr>
        <p:txBody>
          <a:bodyPr/>
          <a:lstStyle/>
          <a:p>
            <a:r>
              <a:rPr lang="tr-TR" sz="1600" dirty="0">
                <a:latin typeface="Calibri" panose="020F0502020204030204" pitchFamily="34" charset="0"/>
                <a:cs typeface="Calibri" panose="020F0502020204030204" pitchFamily="34" charset="0"/>
              </a:rPr>
              <a:t>«Hangisini kazanırsam!»</a:t>
            </a: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15CCC444-AFE1-4E31-9618-4DCC92AD69D0}"/>
              </a:ext>
            </a:extLst>
          </p:cNvPr>
          <p:cNvSpPr>
            <a:spLocks noGrp="1"/>
          </p:cNvSpPr>
          <p:nvPr>
            <p:ph type="body" idx="2"/>
          </p:nvPr>
        </p:nvSpPr>
        <p:spPr>
          <a:xfrm>
            <a:off x="3851920" y="1632683"/>
            <a:ext cx="2592288" cy="2172364"/>
          </a:xfrm>
        </p:spPr>
        <p:txBody>
          <a:bodyPr/>
          <a:lstStyle/>
          <a:p>
            <a:r>
              <a:rPr lang="tr-TR" sz="1600" dirty="0">
                <a:latin typeface="Calibri" panose="020F0502020204030204" pitchFamily="34" charset="0"/>
                <a:cs typeface="Calibri" panose="020F0502020204030204" pitchFamily="34" charset="0"/>
              </a:rPr>
              <a:t>Hayal kırıklığı, verimsizlik, mutsuzluk</a:t>
            </a:r>
          </a:p>
          <a:p>
            <a:endParaRPr lang="tr-TR" dirty="0">
              <a:latin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xmlns="" id="{498687B3-7DE8-4F45-AE66-806F53903129}"/>
              </a:ext>
            </a:extLst>
          </p:cNvPr>
          <p:cNvSpPr>
            <a:spLocks noGrp="1"/>
          </p:cNvSpPr>
          <p:nvPr>
            <p:ph type="body" idx="3"/>
          </p:nvPr>
        </p:nvSpPr>
        <p:spPr>
          <a:xfrm>
            <a:off x="5868144" y="1608530"/>
            <a:ext cx="3096344" cy="2172364"/>
          </a:xfrm>
        </p:spPr>
        <p:txBody>
          <a:bodyPr/>
          <a:lstStyle/>
          <a:p>
            <a:r>
              <a:rPr lang="tr-TR" sz="1600" dirty="0">
                <a:latin typeface="Calibri" panose="020F0502020204030204" pitchFamily="34" charset="0"/>
                <a:cs typeface="Calibri" panose="020F0502020204030204" pitchFamily="34" charset="0"/>
              </a:rPr>
              <a:t>Lise ve üniversite seçimi ilgi ve yetenekler odağında olmalı.</a:t>
            </a: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B19043C5-ECE4-4AFA-B819-A7F858EE9B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pic>
        <p:nvPicPr>
          <p:cNvPr id="7" name="Picture 2" descr="yanlış lise seçimi ile ilgili görsel sonucu">
            <a:extLst>
              <a:ext uri="{FF2B5EF4-FFF2-40B4-BE49-F238E27FC236}">
                <a16:creationId xmlns:a16="http://schemas.microsoft.com/office/drawing/2014/main" xmlns="" id="{15E14195-5EFF-4482-9F32-E1D0A6E864B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2931790"/>
            <a:ext cx="4896544" cy="1746514"/>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179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B092CB-3FD6-4A38-A050-3C052EEEB132}"/>
              </a:ext>
            </a:extLst>
          </p:cNvPr>
          <p:cNvSpPr>
            <a:spLocks noGrp="1"/>
          </p:cNvSpPr>
          <p:nvPr>
            <p:ph type="title"/>
          </p:nvPr>
        </p:nvSpPr>
        <p:spPr>
          <a:xfrm flipH="1">
            <a:off x="2484076" y="868115"/>
            <a:ext cx="6163954" cy="1076171"/>
          </a:xfrm>
        </p:spPr>
        <p:txBody>
          <a:bodyPr/>
          <a:lstStyle/>
          <a:p>
            <a:r>
              <a:rPr lang="tr-TR" sz="1800" b="1" i="1" dirty="0">
                <a:solidFill>
                  <a:schemeClr val="accent4">
                    <a:lumMod val="50000"/>
                  </a:schemeClr>
                </a:solidFill>
                <a:latin typeface="Calibri" panose="020F0502020204030204" pitchFamily="34" charset="0"/>
                <a:cs typeface="Calibri" panose="020F0502020204030204" pitchFamily="34" charset="0"/>
              </a:rPr>
              <a:t>İnsan ancak dört yıllık bir üniversite eğitimi görürse güvenceli ve saygın bir meslek edinebilir</a:t>
            </a:r>
            <a:endParaRPr lang="tr-TR" sz="1800" dirty="0">
              <a:solidFill>
                <a:schemeClr val="accent4">
                  <a:lumMod val="50000"/>
                </a:schemeClr>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EB14ED2E-09D9-4618-BE17-8820C0619D75}"/>
              </a:ext>
            </a:extLst>
          </p:cNvPr>
          <p:cNvSpPr>
            <a:spLocks noGrp="1"/>
          </p:cNvSpPr>
          <p:nvPr>
            <p:ph type="body" idx="1"/>
          </p:nvPr>
        </p:nvSpPr>
        <p:spPr>
          <a:xfrm>
            <a:off x="2484076" y="1993744"/>
            <a:ext cx="2578572" cy="2100356"/>
          </a:xfrm>
        </p:spPr>
        <p:txBody>
          <a:bodyPr/>
          <a:lstStyle/>
          <a:p>
            <a:pPr marL="0" indent="0">
              <a:buNone/>
            </a:pPr>
            <a:endParaRPr lang="tr-TR" i="1" dirty="0">
              <a:latin typeface="Calibri" panose="020F0502020204030204" pitchFamily="34" charset="0"/>
              <a:cs typeface="Calibri" panose="020F0502020204030204" pitchFamily="34" charset="0"/>
            </a:endParaRPr>
          </a:p>
          <a:p>
            <a:pPr marL="285750" indent="-285750"/>
            <a:r>
              <a:rPr lang="tr-TR" sz="2000" i="1" dirty="0">
                <a:latin typeface="Calibri" panose="020F0502020204030204" pitchFamily="34" charset="0"/>
                <a:cs typeface="Calibri" panose="020F0502020204030204" pitchFamily="34" charset="0"/>
              </a:rPr>
              <a:t>4 yıllık üniversite okumalıyım</a:t>
            </a:r>
          </a:p>
          <a:p>
            <a:pPr marL="0" indent="0">
              <a:buNone/>
            </a:pPr>
            <a:endParaRPr lang="tr-TR" i="1"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5ED96365-BE47-458D-BFAC-24B3B3CF7705}"/>
              </a:ext>
            </a:extLst>
          </p:cNvPr>
          <p:cNvSpPr>
            <a:spLocks noGrp="1"/>
          </p:cNvSpPr>
          <p:nvPr>
            <p:ph type="body" idx="2"/>
          </p:nvPr>
        </p:nvSpPr>
        <p:spPr>
          <a:xfrm>
            <a:off x="2268052" y="3093380"/>
            <a:ext cx="2578572" cy="2100356"/>
          </a:xfrm>
        </p:spPr>
        <p:txBody>
          <a:bodyPr/>
          <a:lstStyle/>
          <a:p>
            <a:endParaRPr lang="tr-TR" i="1" dirty="0">
              <a:latin typeface="Calibri" panose="020F0502020204030204" pitchFamily="34" charset="0"/>
              <a:cs typeface="Calibri" panose="020F0502020204030204" pitchFamily="34" charset="0"/>
            </a:endParaRPr>
          </a:p>
          <a:p>
            <a:r>
              <a:rPr lang="tr-TR" sz="2000" i="1" dirty="0">
                <a:latin typeface="Calibri" panose="020F0502020204030204" pitchFamily="34" charset="0"/>
                <a:cs typeface="Calibri" panose="020F0502020204030204" pitchFamily="34" charset="0"/>
              </a:rPr>
              <a:t>Kendini geliştirmek önemlidir.</a:t>
            </a:r>
            <a:endParaRPr lang="tr-TR" sz="2000"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E7BD11DE-0493-4C16-B1D8-79864A1BBE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pic>
        <p:nvPicPr>
          <p:cNvPr id="7" name="Picture 2" descr="MESLEK SEÇİMİ ile ilgili görsel sonucu">
            <a:extLst>
              <a:ext uri="{FF2B5EF4-FFF2-40B4-BE49-F238E27FC236}">
                <a16:creationId xmlns:a16="http://schemas.microsoft.com/office/drawing/2014/main" xmlns="" id="{46775D0C-0892-448B-9A89-E58F5663718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2121" y="2000738"/>
            <a:ext cx="2160240" cy="19369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318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9FBFBE-045A-4969-93DE-81C796907317}"/>
              </a:ext>
            </a:extLst>
          </p:cNvPr>
          <p:cNvSpPr>
            <a:spLocks noGrp="1"/>
          </p:cNvSpPr>
          <p:nvPr>
            <p:ph type="title"/>
          </p:nvPr>
        </p:nvSpPr>
        <p:spPr>
          <a:xfrm>
            <a:off x="2683000" y="627534"/>
            <a:ext cx="6137472" cy="1512168"/>
          </a:xfrm>
        </p:spPr>
        <p:txBody>
          <a:bodyPr/>
          <a:lstStyle/>
          <a:p>
            <a:r>
              <a:rPr lang="tr-TR" sz="1800" b="1" i="1" dirty="0">
                <a:solidFill>
                  <a:schemeClr val="accent4">
                    <a:lumMod val="50000"/>
                  </a:schemeClr>
                </a:solidFill>
                <a:latin typeface="Calibri" panose="020F0502020204030204" pitchFamily="34" charset="0"/>
                <a:cs typeface="Calibri" panose="020F0502020204030204" pitchFamily="34" charset="0"/>
              </a:rPr>
              <a:t>İyi bir lise veya iyi bir üniversite olsun da, gerisi önemli değil</a:t>
            </a:r>
            <a:r>
              <a:rPr lang="tr-TR" b="1" i="1" dirty="0">
                <a:latin typeface="Calibri" panose="020F0502020204030204" pitchFamily="34" charset="0"/>
                <a:cs typeface="Calibri" panose="020F0502020204030204" pitchFamily="34" charset="0"/>
              </a:rPr>
              <a:t/>
            </a:r>
            <a:br>
              <a:rPr lang="tr-TR" b="1" i="1" dirty="0">
                <a:latin typeface="Calibri" panose="020F0502020204030204" pitchFamily="34" charset="0"/>
                <a:cs typeface="Calibri" panose="020F0502020204030204" pitchFamily="34" charset="0"/>
              </a:rPr>
            </a:br>
            <a:endParaRPr lang="tr-TR"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CD3BE78E-9C0B-4010-9B73-127991D7280F}"/>
              </a:ext>
            </a:extLst>
          </p:cNvPr>
          <p:cNvSpPr>
            <a:spLocks noGrp="1"/>
          </p:cNvSpPr>
          <p:nvPr>
            <p:ph type="body" idx="1"/>
          </p:nvPr>
        </p:nvSpPr>
        <p:spPr>
          <a:xfrm>
            <a:off x="2627784" y="1959525"/>
            <a:ext cx="2952328" cy="2172364"/>
          </a:xfrm>
        </p:spPr>
        <p:txBody>
          <a:bodyPr/>
          <a:lstStyle/>
          <a:p>
            <a:pPr marL="285750" indent="-285750"/>
            <a:r>
              <a:rPr lang="tr-TR" sz="1600" dirty="0">
                <a:latin typeface="Calibri" panose="020F0502020204030204" pitchFamily="34" charset="0"/>
                <a:cs typeface="Calibri" panose="020F0502020204030204" pitchFamily="34" charset="0"/>
              </a:rPr>
              <a:t>Üniversite öğrencilerinin büyük bir kısmı bölümünden memnun değil</a:t>
            </a:r>
          </a:p>
          <a:p>
            <a:pPr marL="0" indent="0">
              <a:buNone/>
            </a:pPr>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99A7DE7F-544A-4AC2-AE39-7E27177544F9}"/>
              </a:ext>
            </a:extLst>
          </p:cNvPr>
          <p:cNvSpPr>
            <a:spLocks noGrp="1"/>
          </p:cNvSpPr>
          <p:nvPr>
            <p:ph type="body" idx="2"/>
          </p:nvPr>
        </p:nvSpPr>
        <p:spPr>
          <a:xfrm>
            <a:off x="5165656" y="1917617"/>
            <a:ext cx="3366784" cy="2172364"/>
          </a:xfrm>
        </p:spPr>
        <p:txBody>
          <a:bodyPr/>
          <a:lstStyle/>
          <a:p>
            <a:r>
              <a:rPr lang="tr-TR" sz="1600" dirty="0">
                <a:latin typeface="Calibri" panose="020F0502020204030204" pitchFamily="34" charset="0"/>
                <a:cs typeface="Calibri" panose="020F0502020204030204" pitchFamily="34" charset="0"/>
              </a:rPr>
              <a:t>Meslek mensuplarının büyük bir kısmı işini severek yapmıyor.</a:t>
            </a: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07FC0C56-7451-4612-93E2-877AB75E71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extLst>
      <p:ext uri="{BB962C8B-B14F-4D97-AF65-F5344CB8AC3E}">
        <p14:creationId xmlns:p14="http://schemas.microsoft.com/office/powerpoint/2010/main" xmlns="" val="24229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3"/>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3" name="Dikdörtgen 2">
            <a:extLst>
              <a:ext uri="{FF2B5EF4-FFF2-40B4-BE49-F238E27FC236}">
                <a16:creationId xmlns:a16="http://schemas.microsoft.com/office/drawing/2014/main" xmlns="" id="{F5D1A897-EA6B-4454-B224-260F762F4DDE}"/>
              </a:ext>
            </a:extLst>
          </p:cNvPr>
          <p:cNvSpPr/>
          <p:nvPr/>
        </p:nvSpPr>
        <p:spPr>
          <a:xfrm>
            <a:off x="724606" y="1275606"/>
            <a:ext cx="7632848" cy="3342453"/>
          </a:xfrm>
          <a:prstGeom prst="rect">
            <a:avLst/>
          </a:prstGeom>
        </p:spPr>
        <p:txBody>
          <a:bodyPr wrap="square">
            <a:spAutoFit/>
          </a:bodyPr>
          <a:lstStyle/>
          <a:p>
            <a:pPr>
              <a:lnSpc>
                <a:spcPct val="110000"/>
              </a:lnSpc>
              <a:buNone/>
              <a:defRPr/>
            </a:pPr>
            <a:r>
              <a:rPr lang="tr-T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tr-TR" sz="2000" dirty="0">
                <a:solidFill>
                  <a:schemeClr val="tx1"/>
                </a:solidFill>
                <a:latin typeface="Calibri" panose="020F0502020204030204" pitchFamily="34" charset="0"/>
                <a:cs typeface="Calibri" panose="020F0502020204030204" pitchFamily="34" charset="0"/>
              </a:rPr>
              <a:t>Lise tercihi sizlerin istediğiniz  mesleğe sahip  olabilmeniz   açısından önemli bir basamaktır. Liseden sonra, isterseniz üniversite sınavı ile akademik eğitiminize devam edebilir ya da seçmeyi düşündüğünüz meslekle iş hayatına da atılabilirsiniz. </a:t>
            </a:r>
          </a:p>
          <a:p>
            <a:pPr>
              <a:lnSpc>
                <a:spcPct val="110000"/>
              </a:lnSpc>
              <a:buNone/>
              <a:defRPr/>
            </a:pPr>
            <a:endParaRPr lang="tr-TR" sz="1600" dirty="0">
              <a:solidFill>
                <a:schemeClr val="tx1"/>
              </a:solidFill>
              <a:latin typeface="Calibri" panose="020F0502020204030204" pitchFamily="34" charset="0"/>
              <a:cs typeface="Calibri" panose="020F0502020204030204" pitchFamily="34" charset="0"/>
            </a:endParaRPr>
          </a:p>
          <a:p>
            <a:pPr>
              <a:lnSpc>
                <a:spcPct val="110000"/>
              </a:lnSpc>
              <a:buNone/>
              <a:defRPr/>
            </a:pPr>
            <a:endParaRPr lang="tr-TR" sz="1600" dirty="0">
              <a:solidFill>
                <a:schemeClr val="tx1"/>
              </a:solidFill>
              <a:latin typeface="Calibri" panose="020F0502020204030204" pitchFamily="34" charset="0"/>
              <a:cs typeface="Calibri" panose="020F0502020204030204" pitchFamily="34" charset="0"/>
            </a:endParaRPr>
          </a:p>
          <a:p>
            <a:pPr algn="ctr">
              <a:lnSpc>
                <a:spcPct val="110000"/>
              </a:lnSpc>
              <a:buNone/>
              <a:defRPr/>
            </a:pPr>
            <a:r>
              <a:rPr lang="tr-TR" sz="2000" dirty="0">
                <a:latin typeface="Calibri" panose="020F0502020204030204" pitchFamily="34" charset="0"/>
                <a:cs typeface="Calibri" panose="020F0502020204030204" pitchFamily="34" charset="0"/>
              </a:rPr>
              <a:t>*8. sınıf sonrası  lise eğitimine yönelirken; seçeceğiniz lisenin </a:t>
            </a:r>
            <a:r>
              <a:rPr lang="tr-TR" sz="2000" b="1" dirty="0">
                <a:latin typeface="Calibri" panose="020F0502020204030204" pitchFamily="34" charset="0"/>
                <a:cs typeface="Calibri" panose="020F0502020204030204" pitchFamily="34" charset="0"/>
              </a:rPr>
              <a:t>İLGİ, İSTEK, YETENEK VE  HEDEFLERİNİZE uygunluğunu ve seçeceğiniz lisede/alanda başarılı olup olamayacağınızı değerlendirerek doğru seçimler yapmanız önemlidir.</a:t>
            </a:r>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1"/>
          <p:cNvSpPr/>
          <p:nvPr/>
        </p:nvSpPr>
        <p:spPr>
          <a:xfrm>
            <a:off x="4712774" y="2041064"/>
            <a:ext cx="2811554" cy="10692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600" b="1" dirty="0">
                <a:solidFill>
                  <a:srgbClr val="4A5C65"/>
                </a:solidFill>
                <a:latin typeface="Calibri" panose="020F0502020204030204" pitchFamily="34" charset="0"/>
                <a:ea typeface="Lato Light"/>
                <a:cs typeface="Calibri" panose="020F0502020204030204" pitchFamily="34" charset="0"/>
                <a:sym typeface="Lato Light"/>
              </a:rPr>
              <a:t>Meslekleri Tanıma</a:t>
            </a:r>
            <a:endParaRPr sz="1600" b="1" dirty="0">
              <a:solidFill>
                <a:srgbClr val="4A5C65"/>
              </a:solidFill>
              <a:latin typeface="Calibri" panose="020F0502020204030204" pitchFamily="34" charset="0"/>
              <a:ea typeface="Lato Light"/>
              <a:cs typeface="Calibri" panose="020F0502020204030204" pitchFamily="34" charset="0"/>
              <a:sym typeface="Lato Light"/>
            </a:endParaRPr>
          </a:p>
        </p:txBody>
      </p:sp>
      <p:sp>
        <p:nvSpPr>
          <p:cNvPr id="530" name="Google Shape;530;p31"/>
          <p:cNvSpPr/>
          <p:nvPr/>
        </p:nvSpPr>
        <p:spPr>
          <a:xfrm>
            <a:off x="4788024" y="3304375"/>
            <a:ext cx="2736304" cy="1069200"/>
          </a:xfrm>
          <a:prstGeom prst="ellipse">
            <a:avLst/>
          </a:pr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600" b="1" dirty="0">
                <a:solidFill>
                  <a:srgbClr val="4A5C65"/>
                </a:solidFill>
                <a:latin typeface="Calibri" panose="020F0502020204030204" pitchFamily="34" charset="0"/>
                <a:ea typeface="Lato Light"/>
                <a:cs typeface="Calibri" panose="020F0502020204030204" pitchFamily="34" charset="0"/>
                <a:sym typeface="Lato Light"/>
              </a:rPr>
              <a:t>Ortak Noktaları Araştırma</a:t>
            </a:r>
            <a:endParaRPr sz="1600" b="1" dirty="0">
              <a:solidFill>
                <a:srgbClr val="4A5C65"/>
              </a:solidFill>
              <a:latin typeface="Calibri" panose="020F0502020204030204" pitchFamily="34" charset="0"/>
              <a:ea typeface="Lato Light"/>
              <a:cs typeface="Calibri" panose="020F0502020204030204" pitchFamily="34" charset="0"/>
              <a:sym typeface="Lato Light"/>
            </a:endParaRPr>
          </a:p>
        </p:txBody>
      </p:sp>
      <p:sp>
        <p:nvSpPr>
          <p:cNvPr id="531" name="Google Shape;531;p31"/>
          <p:cNvSpPr/>
          <p:nvPr/>
        </p:nvSpPr>
        <p:spPr>
          <a:xfrm>
            <a:off x="4712774" y="769925"/>
            <a:ext cx="2591930" cy="1069200"/>
          </a:xfrm>
          <a:prstGeom prst="ellipse">
            <a:avLst/>
          </a:prstGeom>
          <a:solidFill>
            <a:srgbClr val="92D050"/>
          </a:solidFill>
          <a:ln>
            <a:noFill/>
          </a:ln>
        </p:spPr>
        <p:txBody>
          <a:bodyPr spcFirstLastPara="1" wrap="square" lIns="91425" tIns="91425" rIns="91425" bIns="91425" anchor="ctr" anchorCtr="0">
            <a:noAutofit/>
          </a:bodyPr>
          <a:lstStyle/>
          <a:p>
            <a:pPr lvl="0" algn="ctr"/>
            <a:r>
              <a:rPr lang="tr-TR" altLang="tr-TR" sz="1600" b="1" dirty="0">
                <a:solidFill>
                  <a:schemeClr val="tx1"/>
                </a:solidFill>
                <a:latin typeface="Calibri" panose="020F0502020204030204" pitchFamily="34" charset="0"/>
                <a:cs typeface="Calibri" panose="020F0502020204030204" pitchFamily="34" charset="0"/>
              </a:rPr>
              <a:t>Kendini Tanıma</a:t>
            </a:r>
            <a:endParaRPr sz="1600" b="1" dirty="0">
              <a:solidFill>
                <a:srgbClr val="4A5C65"/>
              </a:solidFill>
              <a:latin typeface="Calibri" panose="020F0502020204030204" pitchFamily="34" charset="0"/>
              <a:ea typeface="Lato Light"/>
              <a:cs typeface="Calibri" panose="020F0502020204030204" pitchFamily="34" charset="0"/>
              <a:sym typeface="Lato Light"/>
            </a:endParaRPr>
          </a:p>
        </p:txBody>
      </p:sp>
      <p:sp>
        <p:nvSpPr>
          <p:cNvPr id="532" name="Google Shape;532;p31"/>
          <p:cNvSpPr txBox="1">
            <a:spLocks noGrp="1"/>
          </p:cNvSpPr>
          <p:nvPr>
            <p:ph type="title"/>
          </p:nvPr>
        </p:nvSpPr>
        <p:spPr>
          <a:xfrm>
            <a:off x="2678754" y="-186082"/>
            <a:ext cx="4845574" cy="855037"/>
          </a:xfrm>
          <a:prstGeom prst="rect">
            <a:avLst/>
          </a:prstGeom>
        </p:spPr>
        <p:txBody>
          <a:bodyPr spcFirstLastPara="1" wrap="square" lIns="91425" tIns="91425" rIns="91425" bIns="91425" anchor="ctr" anchorCtr="0">
            <a:noAutofit/>
          </a:bodyPr>
          <a:lstStyle/>
          <a:p>
            <a:pPr lvl="0"/>
            <a:r>
              <a:rPr lang="tr-TR" altLang="tr-TR" b="1" dirty="0">
                <a:solidFill>
                  <a:srgbClr val="7030A0"/>
                </a:solidFill>
                <a:latin typeface="Calibri" panose="020F0502020204030204" pitchFamily="34" charset="0"/>
                <a:cs typeface="Calibri" panose="020F0502020204030204" pitchFamily="34" charset="0"/>
              </a:rPr>
              <a:t>MESLEĞE YÖNELME ADIMLARI</a:t>
            </a:r>
            <a:endParaRPr dirty="0">
              <a:solidFill>
                <a:srgbClr val="7030A0"/>
              </a:solidFill>
              <a:latin typeface="Calibri" panose="020F0502020204030204" pitchFamily="34" charset="0"/>
              <a:cs typeface="Calibri" panose="020F0502020204030204" pitchFamily="34" charset="0"/>
            </a:endParaRPr>
          </a:p>
        </p:txBody>
      </p:sp>
      <p:sp>
        <p:nvSpPr>
          <p:cNvPr id="537" name="Google Shape;537;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xmlns="" val="45040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Google Shape;564;p3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graphicFrame>
        <p:nvGraphicFramePr>
          <p:cNvPr id="6" name="Diyagram 5">
            <a:extLst>
              <a:ext uri="{FF2B5EF4-FFF2-40B4-BE49-F238E27FC236}">
                <a16:creationId xmlns:a16="http://schemas.microsoft.com/office/drawing/2014/main" xmlns="" id="{9D5B4793-FEE5-4899-8392-F6E47556547C}"/>
              </a:ext>
            </a:extLst>
          </p:cNvPr>
          <p:cNvGraphicFramePr/>
          <p:nvPr>
            <p:extLst>
              <p:ext uri="{D42A27DB-BD31-4B8C-83A1-F6EECF244321}">
                <p14:modId xmlns:p14="http://schemas.microsoft.com/office/powerpoint/2010/main" xmlns="" val="3219287522"/>
              </p:ext>
            </p:extLst>
          </p:nvPr>
        </p:nvGraphicFramePr>
        <p:xfrm>
          <a:off x="1524795" y="540279"/>
          <a:ext cx="6094412" cy="406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a:extLst>
              <a:ext uri="{FF2B5EF4-FFF2-40B4-BE49-F238E27FC236}">
                <a16:creationId xmlns:a16="http://schemas.microsoft.com/office/drawing/2014/main" xmlns="" id="{9F4CDB5F-7965-4CF3-8EF1-E0B28026F6BC}"/>
              </a:ext>
            </a:extLst>
          </p:cNvPr>
          <p:cNvSpPr txBox="1"/>
          <p:nvPr/>
        </p:nvSpPr>
        <p:spPr>
          <a:xfrm>
            <a:off x="611560" y="1563638"/>
            <a:ext cx="3456384" cy="461665"/>
          </a:xfrm>
          <a:prstGeom prst="rect">
            <a:avLst/>
          </a:prstGeom>
          <a:noFill/>
        </p:spPr>
        <p:txBody>
          <a:bodyPr wrap="square" rtlCol="0">
            <a:spAutoFit/>
          </a:bodyPr>
          <a:lstStyle/>
          <a:p>
            <a:r>
              <a:rPr lang="tr-TR" sz="2400" b="1" dirty="0">
                <a:solidFill>
                  <a:srgbClr val="002060"/>
                </a:solidFill>
                <a:latin typeface="Calibri" panose="020F0502020204030204" pitchFamily="34" charset="0"/>
                <a:cs typeface="Calibri" panose="020F0502020204030204" pitchFamily="34" charset="0"/>
              </a:rPr>
              <a:t>KENDİNİ TANIMA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35"/>
          <p:cNvSpPr/>
          <p:nvPr/>
        </p:nvSpPr>
        <p:spPr>
          <a:xfrm>
            <a:off x="4732675"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A6BCC9"/>
                </a:solidFill>
                <a:latin typeface="Roboto Slab Regular"/>
                <a:ea typeface="Roboto Slab Regular"/>
                <a:cs typeface="Roboto Slab Regular"/>
                <a:sym typeface="Roboto Slab Regular"/>
              </a:rPr>
              <a:t>Place your screenshot here</a:t>
            </a:r>
            <a:endParaRPr sz="1000" dirty="0">
              <a:solidFill>
                <a:srgbClr val="A6BCC9"/>
              </a:solidFill>
              <a:latin typeface="Roboto Slab Regular"/>
              <a:ea typeface="Roboto Slab Regular"/>
              <a:cs typeface="Roboto Slab Regular"/>
              <a:sym typeface="Roboto Slab Regular"/>
            </a:endParaRPr>
          </a:p>
        </p:txBody>
      </p:sp>
      <p:sp>
        <p:nvSpPr>
          <p:cNvPr id="571" name="Google Shape;571;p35"/>
          <p:cNvSpPr txBox="1">
            <a:spLocks noGrp="1"/>
          </p:cNvSpPr>
          <p:nvPr>
            <p:ph type="body" idx="4294967295"/>
          </p:nvPr>
        </p:nvSpPr>
        <p:spPr>
          <a:xfrm>
            <a:off x="1882250" y="411175"/>
            <a:ext cx="2181900" cy="43137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dirty="0"/>
              <a:t>.</a:t>
            </a:r>
            <a:endParaRPr sz="1800" dirty="0"/>
          </a:p>
        </p:txBody>
      </p:sp>
      <p:sp>
        <p:nvSpPr>
          <p:cNvPr id="572" name="Google Shape;572;p3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2" name="Dikdörtgen 1">
            <a:extLst>
              <a:ext uri="{FF2B5EF4-FFF2-40B4-BE49-F238E27FC236}">
                <a16:creationId xmlns:a16="http://schemas.microsoft.com/office/drawing/2014/main" xmlns="" id="{83B3D37A-A2F7-488C-BADD-90A855EE1364}"/>
              </a:ext>
            </a:extLst>
          </p:cNvPr>
          <p:cNvSpPr/>
          <p:nvPr/>
        </p:nvSpPr>
        <p:spPr>
          <a:xfrm>
            <a:off x="1618893" y="332292"/>
            <a:ext cx="6768752" cy="584775"/>
          </a:xfrm>
          <a:prstGeom prst="rect">
            <a:avLst/>
          </a:prstGeom>
        </p:spPr>
        <p:txBody>
          <a:bodyPr wrap="square">
            <a:spAutoFit/>
          </a:bodyPr>
          <a:lstStyle/>
          <a:p>
            <a:r>
              <a:rPr lang="tr-TR" sz="1600" b="1" dirty="0">
                <a:solidFill>
                  <a:schemeClr val="accent5">
                    <a:lumMod val="50000"/>
                  </a:schemeClr>
                </a:solidFill>
                <a:latin typeface="Calibri" panose="020F0502020204030204" pitchFamily="34" charset="0"/>
                <a:cs typeface="Calibri" panose="020F0502020204030204" pitchFamily="34" charset="0"/>
              </a:rPr>
              <a:t>Yetenek, ilgi ve değerlerimizin farkında olmak için kendine şu soruları sorabilirsin:</a:t>
            </a:r>
            <a:endParaRPr lang="tr-TR" sz="1600" dirty="0">
              <a:solidFill>
                <a:schemeClr val="accent5">
                  <a:lumMod val="50000"/>
                </a:schemeClr>
              </a:solidFill>
              <a:latin typeface="Calibri" panose="020F0502020204030204" pitchFamily="34" charset="0"/>
              <a:cs typeface="Calibri" panose="020F0502020204030204" pitchFamily="34" charset="0"/>
            </a:endParaRPr>
          </a:p>
        </p:txBody>
      </p:sp>
      <p:sp>
        <p:nvSpPr>
          <p:cNvPr id="3" name="Dikdörtgen 2">
            <a:extLst>
              <a:ext uri="{FF2B5EF4-FFF2-40B4-BE49-F238E27FC236}">
                <a16:creationId xmlns:a16="http://schemas.microsoft.com/office/drawing/2014/main" xmlns="" id="{DA94CC98-FEF6-44F1-A679-0DDB7381864C}"/>
              </a:ext>
            </a:extLst>
          </p:cNvPr>
          <p:cNvSpPr/>
          <p:nvPr/>
        </p:nvSpPr>
        <p:spPr>
          <a:xfrm>
            <a:off x="1593410" y="988059"/>
            <a:ext cx="5526360" cy="1600438"/>
          </a:xfrm>
          <a:prstGeom prst="rect">
            <a:avLst/>
          </a:prstGeom>
        </p:spPr>
        <p:txBody>
          <a:bodyPr wrap="square">
            <a:spAutoFit/>
          </a:bodyPr>
          <a:lstStyle/>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p:txBody>
      </p:sp>
      <p:sp>
        <p:nvSpPr>
          <p:cNvPr id="4" name="Düşünce Balonu: Bulut 3">
            <a:extLst>
              <a:ext uri="{FF2B5EF4-FFF2-40B4-BE49-F238E27FC236}">
                <a16:creationId xmlns:a16="http://schemas.microsoft.com/office/drawing/2014/main" xmlns="" id="{ECC6D721-5589-4D9D-8A9C-820A389BE9FF}"/>
              </a:ext>
            </a:extLst>
          </p:cNvPr>
          <p:cNvSpPr/>
          <p:nvPr/>
        </p:nvSpPr>
        <p:spPr>
          <a:xfrm>
            <a:off x="6506479" y="934701"/>
            <a:ext cx="1991761" cy="889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200" i="1" dirty="0">
              <a:latin typeface="Calibri" panose="020F0502020204030204" pitchFamily="34" charset="0"/>
              <a:cs typeface="Calibri" panose="020F0502020204030204" pitchFamily="34" charset="0"/>
            </a:endParaRPr>
          </a:p>
          <a:p>
            <a:endParaRPr lang="tr-TR" sz="1200" i="1" dirty="0">
              <a:latin typeface="Calibri" panose="020F0502020204030204" pitchFamily="34" charset="0"/>
              <a:cs typeface="Calibri" panose="020F0502020204030204" pitchFamily="34" charset="0"/>
            </a:endParaRPr>
          </a:p>
          <a:p>
            <a:r>
              <a:rPr lang="tr-TR" sz="1200" i="1" dirty="0">
                <a:latin typeface="Calibri" panose="020F0502020204030204" pitchFamily="34" charset="0"/>
                <a:cs typeface="Calibri" panose="020F0502020204030204" pitchFamily="34" charset="0"/>
              </a:rPr>
              <a:t>Neler yapmaktan hoşlanıyorum?</a:t>
            </a:r>
          </a:p>
          <a:p>
            <a:endParaRPr lang="tr-TR" sz="1200" i="1" dirty="0">
              <a:latin typeface="Calibri" panose="020F0502020204030204" pitchFamily="34" charset="0"/>
              <a:cs typeface="Calibri" panose="020F0502020204030204" pitchFamily="34" charset="0"/>
            </a:endParaRPr>
          </a:p>
          <a:p>
            <a:pPr algn="ctr"/>
            <a:endParaRPr lang="tr-TR" dirty="0">
              <a:latin typeface="Calibri" panose="020F0502020204030204" pitchFamily="34" charset="0"/>
              <a:cs typeface="Calibri" panose="020F0502020204030204" pitchFamily="34" charset="0"/>
            </a:endParaRPr>
          </a:p>
        </p:txBody>
      </p:sp>
      <p:sp>
        <p:nvSpPr>
          <p:cNvPr id="5" name="Düşünce Balonu: Bulut 4">
            <a:extLst>
              <a:ext uri="{FF2B5EF4-FFF2-40B4-BE49-F238E27FC236}">
                <a16:creationId xmlns:a16="http://schemas.microsoft.com/office/drawing/2014/main" xmlns="" id="{C44D5745-FE7D-47C8-82AD-623411D1E499}"/>
              </a:ext>
            </a:extLst>
          </p:cNvPr>
          <p:cNvSpPr/>
          <p:nvPr/>
        </p:nvSpPr>
        <p:spPr>
          <a:xfrm>
            <a:off x="3635896" y="891190"/>
            <a:ext cx="2211287" cy="1000545"/>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i="1" dirty="0">
                <a:latin typeface="Calibri" panose="020F0502020204030204" pitchFamily="34" charset="0"/>
                <a:cs typeface="Calibri" panose="020F0502020204030204" pitchFamily="34" charset="0"/>
              </a:rPr>
              <a:t>Neler yapmaktan hoşlanmıyorum?</a:t>
            </a:r>
          </a:p>
          <a:p>
            <a:pPr algn="ctr"/>
            <a:endParaRPr lang="tr-TR" dirty="0">
              <a:latin typeface="Calibri" panose="020F0502020204030204" pitchFamily="34" charset="0"/>
              <a:cs typeface="Calibri" panose="020F0502020204030204" pitchFamily="34" charset="0"/>
            </a:endParaRPr>
          </a:p>
        </p:txBody>
      </p:sp>
      <p:sp>
        <p:nvSpPr>
          <p:cNvPr id="6" name="Düşünce Balonu: Bulut 5">
            <a:extLst>
              <a:ext uri="{FF2B5EF4-FFF2-40B4-BE49-F238E27FC236}">
                <a16:creationId xmlns:a16="http://schemas.microsoft.com/office/drawing/2014/main" xmlns="" id="{70AAB282-C327-4173-9DD1-8BF797440D30}"/>
              </a:ext>
            </a:extLst>
          </p:cNvPr>
          <p:cNvSpPr/>
          <p:nvPr/>
        </p:nvSpPr>
        <p:spPr>
          <a:xfrm>
            <a:off x="5604220" y="3426473"/>
            <a:ext cx="2074189" cy="960480"/>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i="1" dirty="0">
                <a:latin typeface="Calibri" panose="020F0502020204030204" pitchFamily="34" charset="0"/>
                <a:cs typeface="Calibri" panose="020F0502020204030204" pitchFamily="34" charset="0"/>
              </a:rPr>
              <a:t>Güçlü ve zayıf yönlerim neler?</a:t>
            </a:r>
          </a:p>
          <a:p>
            <a:pPr algn="ctr"/>
            <a:endParaRPr lang="tr-TR" dirty="0">
              <a:latin typeface="Calibri" panose="020F0502020204030204" pitchFamily="34" charset="0"/>
              <a:cs typeface="Calibri" panose="020F0502020204030204" pitchFamily="34" charset="0"/>
            </a:endParaRPr>
          </a:p>
        </p:txBody>
      </p:sp>
      <p:sp>
        <p:nvSpPr>
          <p:cNvPr id="10" name="Düşünce Balonu: Bulut 9">
            <a:extLst>
              <a:ext uri="{FF2B5EF4-FFF2-40B4-BE49-F238E27FC236}">
                <a16:creationId xmlns:a16="http://schemas.microsoft.com/office/drawing/2014/main" xmlns="" id="{264F2BD2-40EB-40E4-B5CF-7D9F5AC422A8}"/>
              </a:ext>
            </a:extLst>
          </p:cNvPr>
          <p:cNvSpPr/>
          <p:nvPr/>
        </p:nvSpPr>
        <p:spPr>
          <a:xfrm>
            <a:off x="3633072" y="3615746"/>
            <a:ext cx="1784574" cy="927774"/>
          </a:xfrm>
          <a:prstGeom prst="cloudCallout">
            <a:avLst/>
          </a:prstGeom>
          <a:solidFill>
            <a:srgbClr val="0A0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Neleri çok iyi yapabilirim?</a:t>
            </a:r>
          </a:p>
          <a:p>
            <a:pPr algn="ctr"/>
            <a:endParaRPr lang="tr-TR" dirty="0">
              <a:latin typeface="Calibri" panose="020F0502020204030204" pitchFamily="34" charset="0"/>
              <a:cs typeface="Calibri" panose="020F0502020204030204" pitchFamily="34" charset="0"/>
            </a:endParaRPr>
          </a:p>
        </p:txBody>
      </p:sp>
      <p:sp>
        <p:nvSpPr>
          <p:cNvPr id="12" name="Düşünce Balonu: Bulut 11">
            <a:extLst>
              <a:ext uri="{FF2B5EF4-FFF2-40B4-BE49-F238E27FC236}">
                <a16:creationId xmlns:a16="http://schemas.microsoft.com/office/drawing/2014/main" xmlns="" id="{35DA0080-ECBA-4B31-AF97-94F43A468AE3}"/>
              </a:ext>
            </a:extLst>
          </p:cNvPr>
          <p:cNvSpPr/>
          <p:nvPr/>
        </p:nvSpPr>
        <p:spPr>
          <a:xfrm>
            <a:off x="1005789" y="865400"/>
            <a:ext cx="2351067" cy="1320521"/>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Hangi derslere çalışmak benim için çok zorlu?</a:t>
            </a:r>
          </a:p>
          <a:p>
            <a:pPr algn="ctr"/>
            <a:endParaRPr lang="tr-TR" dirty="0">
              <a:latin typeface="Calibri" panose="020F0502020204030204" pitchFamily="34" charset="0"/>
              <a:cs typeface="Calibri" panose="020F0502020204030204" pitchFamily="34" charset="0"/>
            </a:endParaRPr>
          </a:p>
        </p:txBody>
      </p:sp>
      <p:sp>
        <p:nvSpPr>
          <p:cNvPr id="14" name="Düşünce Balonu: Bulut 13">
            <a:extLst>
              <a:ext uri="{FF2B5EF4-FFF2-40B4-BE49-F238E27FC236}">
                <a16:creationId xmlns:a16="http://schemas.microsoft.com/office/drawing/2014/main" xmlns="" id="{A3B1C5CE-0727-4C84-BCC6-05C67752CE8A}"/>
              </a:ext>
            </a:extLst>
          </p:cNvPr>
          <p:cNvSpPr/>
          <p:nvPr/>
        </p:nvSpPr>
        <p:spPr>
          <a:xfrm>
            <a:off x="526216" y="3459180"/>
            <a:ext cx="2727342" cy="1084340"/>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Özellikle ilgi duyduğum ve özellikle yetenekli olduğum alanlar neler?</a:t>
            </a:r>
          </a:p>
          <a:p>
            <a:pPr algn="ctr"/>
            <a:endParaRPr lang="tr-TR" dirty="0">
              <a:latin typeface="Calibri" panose="020F0502020204030204" pitchFamily="34" charset="0"/>
              <a:cs typeface="Calibri" panose="020F0502020204030204" pitchFamily="34" charset="0"/>
            </a:endParaRPr>
          </a:p>
        </p:txBody>
      </p:sp>
      <p:sp>
        <p:nvSpPr>
          <p:cNvPr id="15" name="Düşünce Balonu: Bulut 14">
            <a:extLst>
              <a:ext uri="{FF2B5EF4-FFF2-40B4-BE49-F238E27FC236}">
                <a16:creationId xmlns:a16="http://schemas.microsoft.com/office/drawing/2014/main" xmlns="" id="{99A4FDCD-B308-4A59-9492-82F5776FE466}"/>
              </a:ext>
            </a:extLst>
          </p:cNvPr>
          <p:cNvSpPr/>
          <p:nvPr/>
        </p:nvSpPr>
        <p:spPr>
          <a:xfrm>
            <a:off x="955892" y="2446939"/>
            <a:ext cx="2297666" cy="958247"/>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Beni başkalarından ayıran yönlerim neler?</a:t>
            </a:r>
          </a:p>
          <a:p>
            <a:pPr algn="ctr"/>
            <a:endParaRPr lang="tr-TR" dirty="0">
              <a:latin typeface="Calibri" panose="020F0502020204030204" pitchFamily="34" charset="0"/>
              <a:cs typeface="Calibri" panose="020F0502020204030204" pitchFamily="34" charset="0"/>
            </a:endParaRPr>
          </a:p>
        </p:txBody>
      </p:sp>
      <p:sp>
        <p:nvSpPr>
          <p:cNvPr id="16" name="Düşünce Balonu: Bulut 15">
            <a:extLst>
              <a:ext uri="{FF2B5EF4-FFF2-40B4-BE49-F238E27FC236}">
                <a16:creationId xmlns:a16="http://schemas.microsoft.com/office/drawing/2014/main" xmlns="" id="{20432CF8-BFDA-473D-BAA7-E0822CBD0925}"/>
              </a:ext>
            </a:extLst>
          </p:cNvPr>
          <p:cNvSpPr/>
          <p:nvPr/>
        </p:nvSpPr>
        <p:spPr>
          <a:xfrm>
            <a:off x="6407123" y="2068678"/>
            <a:ext cx="2048623" cy="998693"/>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Hangi derslere çalışmaktan hoşlanıyorum?</a:t>
            </a:r>
          </a:p>
          <a:p>
            <a:pPr algn="ctr"/>
            <a:endParaRPr lang="tr-TR" dirty="0">
              <a:latin typeface="Calibri" panose="020F0502020204030204" pitchFamily="34" charset="0"/>
              <a:cs typeface="Calibri" panose="020F0502020204030204" pitchFamily="34" charset="0"/>
            </a:endParaRPr>
          </a:p>
        </p:txBody>
      </p:sp>
      <p:sp>
        <p:nvSpPr>
          <p:cNvPr id="17" name="Düşünce Balonu: Bulut 16">
            <a:extLst>
              <a:ext uri="{FF2B5EF4-FFF2-40B4-BE49-F238E27FC236}">
                <a16:creationId xmlns:a16="http://schemas.microsoft.com/office/drawing/2014/main" xmlns="" id="{517D6E78-8047-453B-B2BC-AD50CE34F46E}"/>
              </a:ext>
            </a:extLst>
          </p:cNvPr>
          <p:cNvSpPr/>
          <p:nvPr/>
        </p:nvSpPr>
        <p:spPr>
          <a:xfrm>
            <a:off x="3863396" y="2163518"/>
            <a:ext cx="1958259" cy="1088248"/>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Hangi tür etkinliklerden hoşlanırım?</a:t>
            </a:r>
          </a:p>
          <a:p>
            <a:pPr algn="ctr"/>
            <a:endParaRPr lang="tr-TR"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C1FE3709-66D7-4FBA-B4B9-CF28A8E057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
        <p:nvSpPr>
          <p:cNvPr id="3" name="Patlama: 14 Nokta 2">
            <a:extLst>
              <a:ext uri="{FF2B5EF4-FFF2-40B4-BE49-F238E27FC236}">
                <a16:creationId xmlns:a16="http://schemas.microsoft.com/office/drawing/2014/main" xmlns="" id="{DA2838B7-41B8-41CB-B839-B3F0A4CCF271}"/>
              </a:ext>
            </a:extLst>
          </p:cNvPr>
          <p:cNvSpPr/>
          <p:nvPr/>
        </p:nvSpPr>
        <p:spPr>
          <a:xfrm>
            <a:off x="5211120" y="1058327"/>
            <a:ext cx="3921180" cy="1944216"/>
          </a:xfrm>
          <a:prstGeom prst="irregularSeal2">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Seni çok iyi tanıyan insanların seninle ilgili görüşlerini alabilirsin.</a:t>
            </a:r>
          </a:p>
        </p:txBody>
      </p:sp>
      <p:sp>
        <p:nvSpPr>
          <p:cNvPr id="4" name="Patlama: 14 Nokta 3">
            <a:extLst>
              <a:ext uri="{FF2B5EF4-FFF2-40B4-BE49-F238E27FC236}">
                <a16:creationId xmlns:a16="http://schemas.microsoft.com/office/drawing/2014/main" xmlns="" id="{0BAB09D7-350C-44C7-A2E7-B4469EFCD1F5}"/>
              </a:ext>
            </a:extLst>
          </p:cNvPr>
          <p:cNvSpPr/>
          <p:nvPr/>
        </p:nvSpPr>
        <p:spPr>
          <a:xfrm>
            <a:off x="650820" y="1093923"/>
            <a:ext cx="3921180" cy="1944216"/>
          </a:xfrm>
          <a:prstGeom prst="irregularSeal2">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Farklı sosyal ortamlarda bulunmalı ve bu ortamlarda kendini değerlendirmelisin.</a:t>
            </a:r>
          </a:p>
        </p:txBody>
      </p:sp>
      <p:sp>
        <p:nvSpPr>
          <p:cNvPr id="5" name="Patlama: 14 Nokta 4">
            <a:extLst>
              <a:ext uri="{FF2B5EF4-FFF2-40B4-BE49-F238E27FC236}">
                <a16:creationId xmlns:a16="http://schemas.microsoft.com/office/drawing/2014/main" xmlns="" id="{D39D89FB-D590-4E65-B426-7BF317A4AB98}"/>
              </a:ext>
            </a:extLst>
          </p:cNvPr>
          <p:cNvSpPr/>
          <p:nvPr/>
        </p:nvSpPr>
        <p:spPr>
          <a:xfrm>
            <a:off x="1835696" y="2427734"/>
            <a:ext cx="5061664" cy="216024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Çeşitli sosyal etkinliklerde yer alarak güçlü ve zayıf yönlerini keşfedebilir, gelişime açık alanlarını görebilirsin.</a:t>
            </a:r>
          </a:p>
          <a:p>
            <a:pPr marL="0" indent="0">
              <a:buNone/>
            </a:pPr>
            <a:endParaRPr lang="tr-TR" i="1" dirty="0">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xmlns="" id="{1FE3BB68-CB1B-4E9B-B92A-5A09A2ACF684}"/>
              </a:ext>
            </a:extLst>
          </p:cNvPr>
          <p:cNvSpPr/>
          <p:nvPr/>
        </p:nvSpPr>
        <p:spPr>
          <a:xfrm>
            <a:off x="1979712" y="519275"/>
            <a:ext cx="6138272" cy="338554"/>
          </a:xfrm>
          <a:prstGeom prst="rect">
            <a:avLst/>
          </a:prstGeom>
        </p:spPr>
        <p:txBody>
          <a:bodyPr wrap="square">
            <a:spAutoFit/>
          </a:bodyPr>
          <a:lstStyle/>
          <a:p>
            <a:r>
              <a:rPr lang="tr-TR" sz="1600" b="1" dirty="0">
                <a:solidFill>
                  <a:schemeClr val="accent5">
                    <a:lumMod val="50000"/>
                  </a:schemeClr>
                </a:solidFill>
                <a:latin typeface="Calibri" panose="020F0502020204030204" pitchFamily="34" charset="0"/>
                <a:cs typeface="Calibri" panose="020F0502020204030204" pitchFamily="34" charset="0"/>
              </a:rPr>
              <a:t>Yetenek, ilgi ve değerlerimizin farkında olmak için şunları yapabilirsin:</a:t>
            </a:r>
            <a:endParaRPr lang="tr-TR" sz="160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9078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0F569938-1438-4365-8FC2-1A0EE6B015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
        <p:nvSpPr>
          <p:cNvPr id="3" name="Patlama: 14 Nokta 2">
            <a:extLst>
              <a:ext uri="{FF2B5EF4-FFF2-40B4-BE49-F238E27FC236}">
                <a16:creationId xmlns:a16="http://schemas.microsoft.com/office/drawing/2014/main" xmlns="" id="{152DA9B7-1654-4FB0-A78B-D5508289A42D}"/>
              </a:ext>
            </a:extLst>
          </p:cNvPr>
          <p:cNvSpPr/>
          <p:nvPr/>
        </p:nvSpPr>
        <p:spPr>
          <a:xfrm>
            <a:off x="971600" y="811663"/>
            <a:ext cx="4464496" cy="2306088"/>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i="1" dirty="0">
                <a:latin typeface="Calibri" panose="020F0502020204030204" pitchFamily="34" charset="0"/>
                <a:cs typeface="Calibri" panose="020F0502020204030204" pitchFamily="34" charset="0"/>
              </a:rPr>
              <a:t>Dersine giren ve senin akademik ve sosyal yönlerini tanıyan öğretmenlerinin görüşlerini dikkate alabilirsin.</a:t>
            </a:r>
          </a:p>
        </p:txBody>
      </p:sp>
      <p:sp>
        <p:nvSpPr>
          <p:cNvPr id="4" name="Patlama: 14 Nokta 3">
            <a:extLst>
              <a:ext uri="{FF2B5EF4-FFF2-40B4-BE49-F238E27FC236}">
                <a16:creationId xmlns:a16="http://schemas.microsoft.com/office/drawing/2014/main" xmlns="" id="{CE46FC7D-5A5B-4631-9700-8413D834012C}"/>
              </a:ext>
            </a:extLst>
          </p:cNvPr>
          <p:cNvSpPr/>
          <p:nvPr/>
        </p:nvSpPr>
        <p:spPr>
          <a:xfrm>
            <a:off x="4488826" y="1923678"/>
            <a:ext cx="4158308" cy="2306088"/>
          </a:xfrm>
          <a:prstGeom prst="irregularSeal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i="1" dirty="0">
                <a:solidFill>
                  <a:schemeClr val="tx1"/>
                </a:solidFill>
                <a:latin typeface="Calibri" panose="020F0502020204030204" pitchFamily="34" charset="0"/>
                <a:cs typeface="Calibri" panose="020F0502020204030204" pitchFamily="34" charset="0"/>
              </a:rPr>
              <a:t>Rehber Öğretmeniniz tarafından yapılan ilgi ve yetenek testi sonuçlarını önemseyebilirsin.</a:t>
            </a:r>
          </a:p>
        </p:txBody>
      </p:sp>
    </p:spTree>
    <p:extLst>
      <p:ext uri="{BB962C8B-B14F-4D97-AF65-F5344CB8AC3E}">
        <p14:creationId xmlns:p14="http://schemas.microsoft.com/office/powerpoint/2010/main" xmlns="" val="153762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1691680" y="961350"/>
            <a:ext cx="5760640" cy="3220800"/>
          </a:xfrm>
          <a:prstGeom prst="rect">
            <a:avLst/>
          </a:prstGeom>
        </p:spPr>
        <p:txBody>
          <a:bodyPr spcFirstLastPara="1" wrap="square" lIns="91425" tIns="91425" rIns="91425" bIns="91425" anchor="ctr" anchorCtr="0">
            <a:noAutofit/>
          </a:bodyPr>
          <a:lstStyle/>
          <a:p>
            <a:r>
              <a:rPr lang="tr-TR" sz="2800" b="1" dirty="0"/>
              <a:t/>
            </a:r>
            <a:br>
              <a:rPr lang="tr-TR" sz="2800" b="1" dirty="0"/>
            </a:br>
            <a:r>
              <a:rPr lang="tr-TR" sz="2800" b="1" dirty="0"/>
              <a:t/>
            </a:r>
            <a:br>
              <a:rPr lang="tr-TR" sz="2800" b="1" dirty="0"/>
            </a:br>
            <a:r>
              <a:rPr lang="tr-TR" sz="2800" b="1" dirty="0"/>
              <a:t/>
            </a:r>
            <a:br>
              <a:rPr lang="tr-TR" sz="2800" b="1" dirty="0"/>
            </a:br>
            <a:r>
              <a:rPr lang="tr-TR" sz="2800" b="1" dirty="0">
                <a:latin typeface="Calibri" panose="020F0502020204030204" pitchFamily="34" charset="0"/>
                <a:cs typeface="Calibri" panose="020F0502020204030204" pitchFamily="34" charset="0"/>
              </a:rPr>
              <a:t>Meslek Seçimi ve Önemi</a:t>
            </a:r>
            <a:r>
              <a:rPr lang="tr-TR" sz="2800" b="1" dirty="0">
                <a:latin typeface="Comic Sans MS" panose="030F0702030302020204" pitchFamily="66" charset="0"/>
              </a:rPr>
              <a:t/>
            </a:r>
            <a:br>
              <a:rPr lang="tr-TR" sz="2800" b="1" dirty="0">
                <a:latin typeface="Comic Sans MS" panose="030F0702030302020204" pitchFamily="66" charset="0"/>
              </a:rPr>
            </a:br>
            <a:r>
              <a:rPr lang="tr-TR" sz="2800" b="1" dirty="0">
                <a:latin typeface="Comic Sans MS" panose="030F0702030302020204" pitchFamily="66" charset="0"/>
              </a:rPr>
              <a:t/>
            </a:r>
            <a:br>
              <a:rPr lang="tr-TR" sz="2800" b="1" dirty="0">
                <a:latin typeface="Comic Sans MS" panose="030F0702030302020204" pitchFamily="66" charset="0"/>
              </a:rPr>
            </a:br>
            <a:r>
              <a:rPr lang="tr-TR" sz="2800" dirty="0">
                <a:latin typeface="Comic Sans MS" panose="030F0702030302020204" pitchFamily="66" charset="0"/>
              </a:rPr>
              <a:t/>
            </a:r>
            <a:br>
              <a:rPr lang="tr-TR" sz="2800" dirty="0">
                <a:latin typeface="Comic Sans MS" panose="030F0702030302020204" pitchFamily="66" charset="0"/>
              </a:rPr>
            </a:br>
            <a:endParaRPr sz="2800" dirty="0">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9"/>
          <p:cNvSpPr txBox="1">
            <a:spLocks noGrp="1"/>
          </p:cNvSpPr>
          <p:nvPr>
            <p:ph type="title"/>
          </p:nvPr>
        </p:nvSpPr>
        <p:spPr>
          <a:xfrm>
            <a:off x="144075" y="559475"/>
            <a:ext cx="2142000" cy="2156291"/>
          </a:xfrm>
          <a:prstGeom prst="rect">
            <a:avLst/>
          </a:prstGeom>
        </p:spPr>
        <p:txBody>
          <a:bodyPr spcFirstLastPara="1" wrap="square" lIns="91425" tIns="91425" rIns="91425" bIns="91425" anchor="ctr" anchorCtr="0">
            <a:noAutofit/>
          </a:bodyPr>
          <a:lstStyle/>
          <a:p>
            <a:r>
              <a:rPr lang="tr-TR" b="1" dirty="0">
                <a:latin typeface="Calibri" panose="020F0502020204030204" pitchFamily="34" charset="0"/>
                <a:cs typeface="Calibri" panose="020F0502020204030204" pitchFamily="34" charset="0"/>
              </a:rPr>
              <a:t>Değer nedir?</a:t>
            </a:r>
            <a:br>
              <a:rPr lang="tr-TR" b="1"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601" name="Google Shape;601;p39"/>
          <p:cNvSpPr txBox="1">
            <a:spLocks noGrp="1"/>
          </p:cNvSpPr>
          <p:nvPr>
            <p:ph type="body" idx="1"/>
          </p:nvPr>
        </p:nvSpPr>
        <p:spPr>
          <a:xfrm>
            <a:off x="2596237" y="614863"/>
            <a:ext cx="6070447" cy="2156291"/>
          </a:xfrm>
          <a:prstGeom prst="rect">
            <a:avLst/>
          </a:prstGeom>
        </p:spPr>
        <p:txBody>
          <a:bodyPr spcFirstLastPara="1" wrap="square" lIns="91425" tIns="91425" rIns="91425" bIns="91425" anchor="t" anchorCtr="0">
            <a:noAutofit/>
          </a:bodyPr>
          <a:lstStyle/>
          <a:p>
            <a:pPr marL="0" indent="0">
              <a:buNone/>
            </a:pPr>
            <a:endParaRPr lang="tr-TR" sz="2400" dirty="0">
              <a:latin typeface="Calibri" panose="020F0502020204030204" pitchFamily="34" charset="0"/>
              <a:cs typeface="Calibri" panose="020F0502020204030204" pitchFamily="34" charset="0"/>
            </a:endParaRPr>
          </a:p>
          <a:p>
            <a:pPr marL="0" indent="0" algn="ctr">
              <a:buNone/>
            </a:pPr>
            <a:r>
              <a:rPr lang="tr-TR" sz="1600" dirty="0">
                <a:solidFill>
                  <a:srgbClr val="002060"/>
                </a:solidFill>
                <a:latin typeface="Calibri" panose="020F0502020204030204" pitchFamily="34" charset="0"/>
                <a:cs typeface="Calibri" panose="020F0502020204030204" pitchFamily="34" charset="0"/>
              </a:rPr>
              <a:t>«Değerler bizim aile, toplum, din, arkadaşlar, medya gibi kaynaklardan öğrendiğimiz önemli kişisel inançlardır. Eğer değerlerin karar verme ile ilişkisi varsa, bir karar verme süreci olan meslek seçimiyle de ilişkisinin olması doğaldır.» </a:t>
            </a:r>
            <a:r>
              <a:rPr lang="tr-TR" sz="2400" dirty="0">
                <a:solidFill>
                  <a:srgbClr val="002060"/>
                </a:solidFill>
                <a:latin typeface="Calibri" panose="020F0502020204030204" pitchFamily="34" charset="0"/>
                <a:cs typeface="Calibri" panose="020F0502020204030204" pitchFamily="34" charset="0"/>
              </a:rPr>
              <a:t>	</a:t>
            </a:r>
          </a:p>
          <a:p>
            <a:pPr marL="0" lvl="0" indent="0" algn="l" rtl="0">
              <a:spcBef>
                <a:spcPts val="600"/>
              </a:spcBef>
              <a:spcAft>
                <a:spcPts val="0"/>
              </a:spcAft>
              <a:buNone/>
            </a:pPr>
            <a:endParaRPr sz="2400" dirty="0">
              <a:solidFill>
                <a:srgbClr val="02BDC7"/>
              </a:solidFill>
              <a:latin typeface="Calibri" panose="020F0502020204030204" pitchFamily="34" charset="0"/>
              <a:cs typeface="Calibri" panose="020F0502020204030204" pitchFamily="34" charset="0"/>
            </a:endParaRPr>
          </a:p>
        </p:txBody>
      </p:sp>
      <p:sp>
        <p:nvSpPr>
          <p:cNvPr id="602" name="Google Shape;602;p3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pic>
        <p:nvPicPr>
          <p:cNvPr id="5" name="Resim 4">
            <a:extLst>
              <a:ext uri="{FF2B5EF4-FFF2-40B4-BE49-F238E27FC236}">
                <a16:creationId xmlns:a16="http://schemas.microsoft.com/office/drawing/2014/main" xmlns="" id="{B82F560F-B5A6-427C-8C22-820EFDC82767}"/>
              </a:ext>
            </a:extLst>
          </p:cNvPr>
          <p:cNvPicPr>
            <a:picLocks noChangeAspect="1"/>
          </p:cNvPicPr>
          <p:nvPr/>
        </p:nvPicPr>
        <p:blipFill>
          <a:blip r:embed="rId3"/>
          <a:stretch>
            <a:fillRect/>
          </a:stretch>
        </p:blipFill>
        <p:spPr>
          <a:xfrm>
            <a:off x="2186161" y="2355726"/>
            <a:ext cx="5410175" cy="228403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36"/>
          <p:cNvSpPr/>
          <p:nvPr/>
        </p:nvSpPr>
        <p:spPr>
          <a:xfrm>
            <a:off x="4483233" y="1052804"/>
            <a:ext cx="2279400" cy="304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A6BCC9"/>
                </a:solidFill>
                <a:latin typeface="Roboto Slab Regular"/>
                <a:ea typeface="Roboto Slab Regular"/>
                <a:cs typeface="Roboto Slab Regular"/>
                <a:sym typeface="Roboto Slab Regular"/>
              </a:rPr>
              <a:t>Place your screenshot here</a:t>
            </a:r>
            <a:endParaRPr sz="1000" dirty="0">
              <a:solidFill>
                <a:srgbClr val="A6BCC9"/>
              </a:solidFill>
              <a:latin typeface="Roboto Slab Regular"/>
              <a:ea typeface="Roboto Slab Regular"/>
              <a:cs typeface="Roboto Slab Regular"/>
              <a:sym typeface="Roboto Slab Regular"/>
            </a:endParaRPr>
          </a:p>
        </p:txBody>
      </p:sp>
      <p:sp>
        <p:nvSpPr>
          <p:cNvPr id="580" name="Google Shape;580;p3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
        <p:nvSpPr>
          <p:cNvPr id="8" name="Google Shape;459;p23">
            <a:extLst>
              <a:ext uri="{FF2B5EF4-FFF2-40B4-BE49-F238E27FC236}">
                <a16:creationId xmlns:a16="http://schemas.microsoft.com/office/drawing/2014/main" xmlns="" id="{BD4CF900-0E7B-41AC-B7AE-6A9F4964086E}"/>
              </a:ext>
            </a:extLst>
          </p:cNvPr>
          <p:cNvSpPr txBox="1">
            <a:spLocks/>
          </p:cNvSpPr>
          <p:nvPr/>
        </p:nvSpPr>
        <p:spPr>
          <a:xfrm>
            <a:off x="1043608" y="987574"/>
            <a:ext cx="2789376" cy="35312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dirty="0">
                <a:solidFill>
                  <a:schemeClr val="accent1">
                    <a:lumMod val="50000"/>
                  </a:schemeClr>
                </a:solidFill>
                <a:latin typeface="Calibri" panose="020F0502020204030204" pitchFamily="34" charset="0"/>
                <a:cs typeface="Calibri" panose="020F0502020204030204" pitchFamily="34" charset="0"/>
              </a:rPr>
              <a:t>Diğer insanlara yardım etmek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Yaratıcı ya da sanatla ilgili olmak</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 Günlük bir rutine sahip olmak</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 Çok para kazanmak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Ünlü olmak</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Aydın ya da düşünür olarak tanınmak </a:t>
            </a:r>
          </a:p>
          <a:p>
            <a:endParaRPr lang="tr-TR" dirty="0">
              <a:solidFill>
                <a:schemeClr val="accent1">
                  <a:lumMod val="50000"/>
                </a:schemeClr>
              </a:solidFill>
              <a:latin typeface="Calibri" panose="020F0502020204030204" pitchFamily="34" charset="0"/>
              <a:cs typeface="Calibri" panose="020F0502020204030204" pitchFamily="34" charset="0"/>
            </a:endParaRPr>
          </a:p>
          <a:p>
            <a:pPr>
              <a:spcBef>
                <a:spcPts val="600"/>
              </a:spcBef>
            </a:pPr>
            <a:endParaRPr lang="tr-TR" dirty="0">
              <a:latin typeface="Calibri" panose="020F0502020204030204" pitchFamily="34" charset="0"/>
              <a:cs typeface="Calibri" panose="020F0502020204030204" pitchFamily="34" charset="0"/>
            </a:endParaRPr>
          </a:p>
        </p:txBody>
      </p:sp>
      <p:sp>
        <p:nvSpPr>
          <p:cNvPr id="9" name="Google Shape;460;p23">
            <a:extLst>
              <a:ext uri="{FF2B5EF4-FFF2-40B4-BE49-F238E27FC236}">
                <a16:creationId xmlns:a16="http://schemas.microsoft.com/office/drawing/2014/main" xmlns="" id="{12DB5753-C605-43E6-87A3-85198B22EBAE}"/>
              </a:ext>
            </a:extLst>
          </p:cNvPr>
          <p:cNvSpPr txBox="1">
            <a:spLocks/>
          </p:cNvSpPr>
          <p:nvPr/>
        </p:nvSpPr>
        <p:spPr>
          <a:xfrm>
            <a:off x="3736413" y="1006626"/>
            <a:ext cx="2550716" cy="31658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dirty="0">
                <a:solidFill>
                  <a:schemeClr val="accent1">
                    <a:lumMod val="50000"/>
                  </a:schemeClr>
                </a:solidFill>
                <a:latin typeface="Calibri" panose="020F0502020204030204" pitchFamily="34" charset="0"/>
                <a:cs typeface="Calibri" panose="020F0502020204030204" pitchFamily="34" charset="0"/>
              </a:rPr>
              <a:t>Her zaman insanlarla çalışmak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Diğer insanları etkilemek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Yeni teknoloji ile çalışmak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İnsanlara bir Şeyler öğretmek</a:t>
            </a:r>
          </a:p>
          <a:p>
            <a:r>
              <a:rPr lang="tr-TR" dirty="0">
                <a:solidFill>
                  <a:schemeClr val="accent1">
                    <a:lumMod val="50000"/>
                  </a:schemeClr>
                </a:solidFill>
                <a:latin typeface="Calibri" panose="020F0502020204030204" pitchFamily="34" charset="0"/>
                <a:cs typeface="Calibri" panose="020F0502020204030204" pitchFamily="34" charset="0"/>
              </a:rPr>
              <a:t> </a:t>
            </a:r>
          </a:p>
          <a:p>
            <a:r>
              <a:rPr lang="tr-TR" dirty="0">
                <a:solidFill>
                  <a:schemeClr val="accent1">
                    <a:lumMod val="50000"/>
                  </a:schemeClr>
                </a:solidFill>
                <a:latin typeface="Calibri" panose="020F0502020204030204" pitchFamily="34" charset="0"/>
                <a:cs typeface="Calibri" panose="020F0502020204030204" pitchFamily="34" charset="0"/>
              </a:rPr>
              <a:t>Mesleki açıdan güvenceye sahip olmak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İnsanları eğlendirmek</a:t>
            </a:r>
          </a:p>
          <a:p>
            <a:endParaRPr lang="tr-TR" dirty="0">
              <a:latin typeface="Calibri" panose="020F0502020204030204" pitchFamily="34" charset="0"/>
              <a:cs typeface="Calibri" panose="020F0502020204030204" pitchFamily="34" charset="0"/>
            </a:endParaRPr>
          </a:p>
          <a:p>
            <a:pPr>
              <a:spcBef>
                <a:spcPts val="600"/>
              </a:spcBef>
            </a:pPr>
            <a:endParaRPr lang="tr-TR" dirty="0">
              <a:latin typeface="Calibri" panose="020F0502020204030204" pitchFamily="34" charset="0"/>
              <a:cs typeface="Calibri" panose="020F0502020204030204" pitchFamily="34" charset="0"/>
            </a:endParaRPr>
          </a:p>
        </p:txBody>
      </p:sp>
      <p:sp>
        <p:nvSpPr>
          <p:cNvPr id="10" name="Google Shape;461;p23">
            <a:extLst>
              <a:ext uri="{FF2B5EF4-FFF2-40B4-BE49-F238E27FC236}">
                <a16:creationId xmlns:a16="http://schemas.microsoft.com/office/drawing/2014/main" xmlns="" id="{1D0CB505-109C-416E-8C48-FAB533B4E2F4}"/>
              </a:ext>
            </a:extLst>
          </p:cNvPr>
          <p:cNvSpPr txBox="1">
            <a:spLocks/>
          </p:cNvSpPr>
          <p:nvPr/>
        </p:nvSpPr>
        <p:spPr>
          <a:xfrm>
            <a:off x="6258621" y="811663"/>
            <a:ext cx="2308522" cy="27991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İstediğiniz zaman çalışmak</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 Dünyayı güzelleştirmek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Açık havada çalışmak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Macera aramak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Yeni şeyler öğrenmek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Dünyanın daha iyi bir yer olmasına çabalamak </a:t>
            </a:r>
          </a:p>
          <a:p>
            <a:pPr marL="171450" indent="-171450">
              <a:spcBef>
                <a:spcPts val="1000"/>
              </a:spcBef>
              <a:spcAft>
                <a:spcPts val="1000"/>
              </a:spcAft>
            </a:pPr>
            <a:endParaRPr lang="tr-TR" sz="1200" dirty="0">
              <a:latin typeface="Calibri" panose="020F0502020204030204" pitchFamily="34" charset="0"/>
              <a:cs typeface="Calibri" panose="020F0502020204030204" pitchFamily="34" charset="0"/>
            </a:endParaRPr>
          </a:p>
          <a:p>
            <a:pPr marL="171450" indent="-171450">
              <a:spcBef>
                <a:spcPts val="1000"/>
              </a:spcBef>
              <a:spcAft>
                <a:spcPts val="1000"/>
              </a:spcAft>
            </a:pPr>
            <a:endParaRPr lang="tr-TR" sz="1200" dirty="0">
              <a:latin typeface="Calibri" panose="020F0502020204030204" pitchFamily="34" charset="0"/>
              <a:cs typeface="Calibri" panose="020F0502020204030204" pitchFamily="34" charset="0"/>
            </a:endParaRPr>
          </a:p>
          <a:p>
            <a:pPr>
              <a:spcBef>
                <a:spcPts val="1000"/>
              </a:spcBef>
              <a:spcAft>
                <a:spcPts val="1000"/>
              </a:spcAft>
            </a:pPr>
            <a:endParaRPr lang="tr-TR" dirty="0">
              <a:latin typeface="Calibri" panose="020F0502020204030204" pitchFamily="34" charset="0"/>
              <a:cs typeface="Calibri" panose="020F0502020204030204" pitchFamily="34" charset="0"/>
            </a:endParaRPr>
          </a:p>
        </p:txBody>
      </p:sp>
      <p:sp>
        <p:nvSpPr>
          <p:cNvPr id="3" name="Metin kutusu 2">
            <a:extLst>
              <a:ext uri="{FF2B5EF4-FFF2-40B4-BE49-F238E27FC236}">
                <a16:creationId xmlns:a16="http://schemas.microsoft.com/office/drawing/2014/main" xmlns="" id="{D2013588-5F39-4D5F-96BA-A131EDED77D0}"/>
              </a:ext>
            </a:extLst>
          </p:cNvPr>
          <p:cNvSpPr txBox="1"/>
          <p:nvPr/>
        </p:nvSpPr>
        <p:spPr>
          <a:xfrm>
            <a:off x="2008622" y="441265"/>
            <a:ext cx="4896544" cy="523220"/>
          </a:xfrm>
          <a:prstGeom prst="rect">
            <a:avLst/>
          </a:prstGeom>
          <a:noFill/>
        </p:spPr>
        <p:txBody>
          <a:bodyPr wrap="square" rtlCol="0">
            <a:spAutoFit/>
          </a:bodyPr>
          <a:lstStyle/>
          <a:p>
            <a:pPr algn="ctr"/>
            <a:r>
              <a:rPr lang="tr-TR" sz="2800" b="1" dirty="0">
                <a:solidFill>
                  <a:srgbClr val="C00000"/>
                </a:solidFill>
                <a:latin typeface="Calibri" panose="020F0502020204030204" pitchFamily="34" charset="0"/>
                <a:cs typeface="Calibri" panose="020F0502020204030204" pitchFamily="34" charset="0"/>
              </a:rPr>
              <a:t>DEĞERLER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37"/>
          <p:cNvSpPr/>
          <p:nvPr/>
        </p:nvSpPr>
        <p:spPr>
          <a:xfrm>
            <a:off x="1907704" y="250884"/>
            <a:ext cx="5760640" cy="1121557"/>
          </a:xfrm>
          <a:prstGeom prst="rect">
            <a:avLst/>
          </a:prstGeom>
          <a:noFill/>
          <a:ln>
            <a:noFill/>
          </a:ln>
        </p:spPr>
        <p:txBody>
          <a:bodyPr spcFirstLastPara="1" wrap="square" lIns="91425" tIns="91425" rIns="91425" bIns="91425" anchor="ctr" anchorCtr="0">
            <a:noAutofit/>
          </a:bodyPr>
          <a:lstStyle/>
          <a:p>
            <a:pPr lvl="0" algn="ctr"/>
            <a:r>
              <a:rPr lang="tr-TR" altLang="tr-TR" sz="2800" b="1" dirty="0">
                <a:solidFill>
                  <a:srgbClr val="C00000"/>
                </a:solidFill>
                <a:latin typeface="Calibri" panose="020F0502020204030204" pitchFamily="34" charset="0"/>
                <a:cs typeface="Calibri" panose="020F0502020204030204" pitchFamily="34" charset="0"/>
              </a:rPr>
              <a:t>2- MESLEĞİN ÖZELLİKLERİNİ TANIMA</a:t>
            </a:r>
            <a:endParaRPr sz="2800" dirty="0">
              <a:solidFill>
                <a:srgbClr val="C00000"/>
              </a:solidFill>
              <a:latin typeface="Calibri" panose="020F0502020204030204" pitchFamily="34" charset="0"/>
              <a:ea typeface="Roboto Slab Regular"/>
              <a:cs typeface="Calibri" panose="020F0502020204030204" pitchFamily="34" charset="0"/>
              <a:sym typeface="Roboto Slab Regular"/>
            </a:endParaRPr>
          </a:p>
        </p:txBody>
      </p:sp>
      <p:sp>
        <p:nvSpPr>
          <p:cNvPr id="587" name="Google Shape;587;p37"/>
          <p:cNvSpPr txBox="1">
            <a:spLocks noGrp="1"/>
          </p:cNvSpPr>
          <p:nvPr>
            <p:ph type="body" idx="4294967295"/>
          </p:nvPr>
        </p:nvSpPr>
        <p:spPr>
          <a:xfrm>
            <a:off x="936397" y="1865313"/>
            <a:ext cx="4464495" cy="2232249"/>
          </a:xfrm>
          <a:prstGeom prst="rect">
            <a:avLst/>
          </a:prstGeom>
        </p:spPr>
        <p:txBody>
          <a:bodyPr spcFirstLastPara="1" wrap="square" lIns="91425" tIns="91425" rIns="91425" bIns="91425" anchor="ctr" anchorCtr="0">
            <a:noAutofit/>
          </a:bodyPr>
          <a:lstStyle/>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İşin Adı ve Tanımı</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İşe Girme Olanakları</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İşin Özelliği</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Çalışma Ortamı</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Öğrenim Biçimi ve Süresi</a:t>
            </a:r>
          </a:p>
          <a:p>
            <a:pPr eaLnBrk="1" hangingPunct="1">
              <a:lnSpc>
                <a:spcPct val="80000"/>
              </a:lnSpc>
              <a:buSzPct val="110000"/>
              <a:buFont typeface="Wingdings" panose="05000000000000000000" pitchFamily="2" charset="2"/>
              <a:buChar char="Ø"/>
            </a:pPr>
            <a:endParaRPr lang="tr-TR" altLang="tr-TR" sz="1400" dirty="0">
              <a:solidFill>
                <a:srgbClr val="0A0D0E"/>
              </a:solidFill>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800" dirty="0">
              <a:latin typeface="Calibri" panose="020F0502020204030204" pitchFamily="34" charset="0"/>
              <a:cs typeface="Calibri" panose="020F0502020204030204" pitchFamily="34" charset="0"/>
            </a:endParaRPr>
          </a:p>
        </p:txBody>
      </p:sp>
      <p:sp>
        <p:nvSpPr>
          <p:cNvPr id="588" name="Google Shape;588;p3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
        <p:nvSpPr>
          <p:cNvPr id="2" name="Metin kutusu 1">
            <a:extLst>
              <a:ext uri="{FF2B5EF4-FFF2-40B4-BE49-F238E27FC236}">
                <a16:creationId xmlns:a16="http://schemas.microsoft.com/office/drawing/2014/main" xmlns="" id="{28CF2A5C-698B-4FE0-87CB-D1449CC6FA67}"/>
              </a:ext>
            </a:extLst>
          </p:cNvPr>
          <p:cNvSpPr txBox="1"/>
          <p:nvPr/>
        </p:nvSpPr>
        <p:spPr>
          <a:xfrm>
            <a:off x="4427984" y="1203598"/>
            <a:ext cx="3312368" cy="2486193"/>
          </a:xfrm>
          <a:prstGeom prst="rect">
            <a:avLst/>
          </a:prstGeom>
          <a:noFill/>
        </p:spPr>
        <p:txBody>
          <a:bodyPr wrap="square" rtlCol="0">
            <a:spAutoFit/>
          </a:bodyPr>
          <a:lstStyle/>
          <a:p>
            <a:pPr eaLnBrk="1" hangingPunct="1">
              <a:lnSpc>
                <a:spcPct val="80000"/>
              </a:lnSpc>
              <a:buSzPct val="110000"/>
            </a:pPr>
            <a:endParaRPr lang="tr-TR" altLang="tr-TR" sz="1600"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sz="1600"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600" dirty="0">
                <a:latin typeface="Calibri" panose="020F0502020204030204" pitchFamily="34" charset="0"/>
                <a:cs typeface="Calibri" panose="020F0502020204030204" pitchFamily="34" charset="0"/>
              </a:rPr>
              <a:t>İşe Giriş</a:t>
            </a:r>
          </a:p>
          <a:p>
            <a:pPr eaLnBrk="1" hangingPunct="1">
              <a:lnSpc>
                <a:spcPct val="80000"/>
              </a:lnSpc>
              <a:buSzPct val="110000"/>
            </a:pPr>
            <a:endParaRPr lang="tr-TR" altLang="tr-TR" sz="1600"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sz="1600"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600" dirty="0">
                <a:latin typeface="Calibri" panose="020F0502020204030204" pitchFamily="34" charset="0"/>
                <a:cs typeface="Calibri" panose="020F0502020204030204" pitchFamily="34" charset="0"/>
              </a:rPr>
              <a:t>İşte İlerleme (Kariyer)</a:t>
            </a:r>
          </a:p>
          <a:p>
            <a:pPr eaLnBrk="1" hangingPunct="1">
              <a:lnSpc>
                <a:spcPct val="80000"/>
              </a:lnSpc>
              <a:buSzPct val="110000"/>
            </a:pPr>
            <a:endParaRPr lang="tr-TR" altLang="tr-TR" sz="1600"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sz="1600"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600" dirty="0">
                <a:latin typeface="Calibri" panose="020F0502020204030204" pitchFamily="34" charset="0"/>
                <a:cs typeface="Calibri" panose="020F0502020204030204" pitchFamily="34" charset="0"/>
              </a:rPr>
              <a:t>Kazanç Durumu</a:t>
            </a:r>
          </a:p>
          <a:p>
            <a:pPr eaLnBrk="1" hangingPunct="1">
              <a:lnSpc>
                <a:spcPct val="80000"/>
              </a:lnSpc>
              <a:buSzPct val="110000"/>
            </a:pPr>
            <a:endParaRPr lang="tr-TR" altLang="tr-TR" sz="1600"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sz="1600"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600" dirty="0">
                <a:latin typeface="Calibri" panose="020F0502020204030204" pitchFamily="34" charset="0"/>
                <a:cs typeface="Calibri" panose="020F0502020204030204" pitchFamily="34" charset="0"/>
              </a:rPr>
              <a:t>Avantaj ve </a:t>
            </a:r>
            <a:r>
              <a:rPr lang="tr-TR" altLang="tr-TR" sz="1800" dirty="0">
                <a:latin typeface="Calibri" panose="020F0502020204030204" pitchFamily="34" charset="0"/>
                <a:cs typeface="Calibri" panose="020F0502020204030204" pitchFamily="34" charset="0"/>
              </a:rPr>
              <a:t>Dezavantajları</a:t>
            </a:r>
            <a:endParaRPr lang="tr-TR" altLang="tr-TR" sz="16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0"/>
          <p:cNvSpPr txBox="1">
            <a:spLocks noGrp="1"/>
          </p:cNvSpPr>
          <p:nvPr>
            <p:ph type="title"/>
          </p:nvPr>
        </p:nvSpPr>
        <p:spPr>
          <a:xfrm>
            <a:off x="2822033" y="410089"/>
            <a:ext cx="5295951" cy="1024885"/>
          </a:xfrm>
          <a:prstGeom prst="rect">
            <a:avLst/>
          </a:prstGeom>
        </p:spPr>
        <p:txBody>
          <a:bodyPr spcFirstLastPara="1" wrap="square" lIns="91425" tIns="91425" rIns="91425" bIns="91425" anchor="ctr" anchorCtr="0">
            <a:noAutofit/>
          </a:bodyPr>
          <a:lstStyle/>
          <a:p>
            <a:pPr lvl="0"/>
            <a:r>
              <a:rPr lang="tr-TR" b="1" dirty="0">
                <a:solidFill>
                  <a:schemeClr val="accent5">
                    <a:lumMod val="50000"/>
                  </a:schemeClr>
                </a:solidFill>
                <a:latin typeface="Calibri" panose="020F0502020204030204" pitchFamily="34" charset="0"/>
                <a:cs typeface="Calibri" panose="020F0502020204030204" pitchFamily="34" charset="0"/>
              </a:rPr>
              <a:t>Meslekleri Tanırken Faydalanılabilecek Kaynaklar</a:t>
            </a:r>
            <a:r>
              <a:rPr lang="tr-TR" b="1" dirty="0">
                <a:latin typeface="Calibri" panose="020F0502020204030204" pitchFamily="34" charset="0"/>
                <a:cs typeface="Calibri" panose="020F0502020204030204" pitchFamily="34" charset="0"/>
              </a:rPr>
              <a:t/>
            </a:r>
            <a:br>
              <a:rPr lang="tr-TR" b="1"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608" name="Google Shape;608;p40"/>
          <p:cNvSpPr txBox="1">
            <a:spLocks noGrp="1"/>
          </p:cNvSpPr>
          <p:nvPr>
            <p:ph type="body" idx="1"/>
          </p:nvPr>
        </p:nvSpPr>
        <p:spPr>
          <a:xfrm>
            <a:off x="2555777" y="1347614"/>
            <a:ext cx="5638398" cy="2953086"/>
          </a:xfrm>
          <a:prstGeom prst="rect">
            <a:avLst/>
          </a:prstGeom>
        </p:spPr>
        <p:txBody>
          <a:bodyPr spcFirstLastPara="1" wrap="square" lIns="91425" tIns="91425" rIns="91425" bIns="91425" anchor="t" anchorCtr="0">
            <a:noAutofit/>
          </a:bodyPr>
          <a:lstStyle/>
          <a:p>
            <a:r>
              <a:rPr lang="tr-TR" sz="1400" dirty="0">
                <a:latin typeface="Calibri" panose="020F0502020204030204" pitchFamily="34" charset="0"/>
                <a:cs typeface="Calibri" panose="020F0502020204030204" pitchFamily="34" charset="0"/>
              </a:rPr>
              <a:t>Meslek çalışanları</a:t>
            </a:r>
          </a:p>
          <a:p>
            <a:r>
              <a:rPr lang="tr-TR" sz="1400" dirty="0">
                <a:latin typeface="Calibri" panose="020F0502020204030204" pitchFamily="34" charset="0"/>
                <a:cs typeface="Calibri" panose="020F0502020204030204" pitchFamily="34" charset="0"/>
              </a:rPr>
              <a:t>İşyeri ziyaretleri</a:t>
            </a:r>
          </a:p>
          <a:p>
            <a:r>
              <a:rPr lang="tr-TR" sz="1400" dirty="0">
                <a:latin typeface="Calibri" panose="020F0502020204030204" pitchFamily="34" charset="0"/>
                <a:cs typeface="Calibri" panose="020F0502020204030204" pitchFamily="34" charset="0"/>
              </a:rPr>
              <a:t>Meslek atölyelerine katılım</a:t>
            </a:r>
          </a:p>
          <a:p>
            <a:r>
              <a:rPr lang="tr-TR" sz="1400" dirty="0">
                <a:latin typeface="Calibri" panose="020F0502020204030204" pitchFamily="34" charset="0"/>
                <a:cs typeface="Calibri" panose="020F0502020204030204" pitchFamily="34" charset="0"/>
              </a:rPr>
              <a:t>İŞKUR</a:t>
            </a:r>
          </a:p>
          <a:p>
            <a:r>
              <a:rPr lang="tr-TR" sz="1400" dirty="0">
                <a:latin typeface="Calibri" panose="020F0502020204030204" pitchFamily="34" charset="0"/>
                <a:cs typeface="Calibri" panose="020F0502020204030204" pitchFamily="34" charset="0"/>
              </a:rPr>
              <a:t>Ulusal Mesleki Bilgilendirme Sistemi</a:t>
            </a:r>
          </a:p>
          <a:p>
            <a:pPr marL="0" indent="0">
              <a:buNone/>
            </a:pPr>
            <a:r>
              <a:rPr lang="tr-TR" sz="1400" dirty="0">
                <a:latin typeface="Calibri" panose="020F0502020204030204" pitchFamily="34" charset="0"/>
                <a:cs typeface="Calibri" panose="020F0502020204030204" pitchFamily="34" charset="0"/>
                <a:hlinkClick r:id="rId3"/>
              </a:rPr>
              <a:t>(http://mbs.meb.gov.tr/</a:t>
            </a:r>
            <a:r>
              <a:rPr lang="tr-TR" sz="1400" dirty="0">
                <a:latin typeface="Calibri" panose="020F0502020204030204" pitchFamily="34" charset="0"/>
                <a:cs typeface="Calibri" panose="020F0502020204030204" pitchFamily="34" charset="0"/>
              </a:rPr>
              <a:t>)</a:t>
            </a:r>
          </a:p>
          <a:p>
            <a:r>
              <a:rPr lang="tr-TR" b="1" i="1" dirty="0">
                <a:solidFill>
                  <a:srgbClr val="C00000"/>
                </a:solidFill>
                <a:latin typeface="Calibri" panose="020F0502020204030204" pitchFamily="34" charset="0"/>
                <a:cs typeface="Calibri" panose="020F0502020204030204" pitchFamily="34" charset="0"/>
              </a:rPr>
              <a:t>Kocaeli Kariyer Planlama </a:t>
            </a:r>
            <a:r>
              <a:rPr lang="tr-TR" b="1" i="1" dirty="0" err="1">
                <a:solidFill>
                  <a:srgbClr val="C00000"/>
                </a:solidFill>
                <a:latin typeface="Calibri" panose="020F0502020204030204" pitchFamily="34" charset="0"/>
                <a:cs typeface="Calibri" panose="020F0502020204030204" pitchFamily="34" charset="0"/>
              </a:rPr>
              <a:t>Portalı</a:t>
            </a:r>
            <a:r>
              <a:rPr lang="tr-TR" b="1" i="1" dirty="0">
                <a:solidFill>
                  <a:srgbClr val="C00000"/>
                </a:solidFill>
                <a:latin typeface="Calibri" panose="020F0502020204030204" pitchFamily="34" charset="0"/>
                <a:cs typeface="Calibri" panose="020F0502020204030204" pitchFamily="34" charset="0"/>
              </a:rPr>
              <a:t> </a:t>
            </a:r>
          </a:p>
          <a:p>
            <a:pPr marL="0" indent="0">
              <a:buNone/>
            </a:pPr>
            <a:r>
              <a:rPr lang="tr-TR" b="1" i="1" dirty="0">
                <a:solidFill>
                  <a:srgbClr val="C00000"/>
                </a:solidFill>
                <a:latin typeface="Calibri" panose="020F0502020204030204" pitchFamily="34" charset="0"/>
                <a:cs typeface="Calibri" panose="020F0502020204030204" pitchFamily="34" charset="0"/>
                <a:hlinkClick r:id="rId4"/>
              </a:rPr>
              <a:t>https://kocaeli.meb.gov.tr/kariyer/</a:t>
            </a:r>
            <a:endParaRPr lang="tr-TR" b="1" i="1" dirty="0">
              <a:solidFill>
                <a:srgbClr val="C00000"/>
              </a:solidFill>
              <a:latin typeface="Calibri" panose="020F0502020204030204" pitchFamily="34" charset="0"/>
              <a:cs typeface="Calibri" panose="020F0502020204030204" pitchFamily="34" charset="0"/>
            </a:endParaRPr>
          </a:p>
          <a:p>
            <a:r>
              <a:rPr lang="tr-TR" sz="1400" dirty="0">
                <a:latin typeface="Calibri" panose="020F0502020204030204" pitchFamily="34" charset="0"/>
                <a:cs typeface="Calibri" panose="020F0502020204030204" pitchFamily="34" charset="0"/>
              </a:rPr>
              <a:t>Liseleri ziyaret (Alan, bölüm ve dallarını tanıma)</a:t>
            </a:r>
          </a:p>
          <a:p>
            <a:r>
              <a:rPr lang="tr-TR" sz="1400" dirty="0">
                <a:latin typeface="Calibri" panose="020F0502020204030204" pitchFamily="34" charset="0"/>
                <a:cs typeface="Calibri" panose="020F0502020204030204" pitchFamily="34" charset="0"/>
              </a:rPr>
              <a:t>Okulların Rehberlik Servisleri</a:t>
            </a:r>
          </a:p>
          <a:p>
            <a:pPr marL="0" lvl="0" indent="0" algn="l" rtl="0">
              <a:lnSpc>
                <a:spcPct val="115000"/>
              </a:lnSpc>
              <a:spcBef>
                <a:spcPts val="0"/>
              </a:spcBef>
              <a:spcAft>
                <a:spcPts val="0"/>
              </a:spcAft>
              <a:buNone/>
            </a:pPr>
            <a:endParaRPr sz="1400" b="1" dirty="0">
              <a:solidFill>
                <a:srgbClr val="02BDC7"/>
              </a:solidFill>
              <a:latin typeface="Calibri" panose="020F0502020204030204" pitchFamily="34" charset="0"/>
              <a:cs typeface="Calibri" panose="020F0502020204030204" pitchFamily="34" charset="0"/>
            </a:endParaRPr>
          </a:p>
        </p:txBody>
      </p:sp>
      <p:sp>
        <p:nvSpPr>
          <p:cNvPr id="610" name="Google Shape;610;p4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xmlns="" val="362195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BCE048A1-CD0F-4F8D-B191-6225D3454B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3" name="Dikdörtgen 2">
            <a:extLst>
              <a:ext uri="{FF2B5EF4-FFF2-40B4-BE49-F238E27FC236}">
                <a16:creationId xmlns:a16="http://schemas.microsoft.com/office/drawing/2014/main" xmlns="" id="{091511C7-9C93-4A1C-86F1-B9C6E4C5C8FA}"/>
              </a:ext>
            </a:extLst>
          </p:cNvPr>
          <p:cNvSpPr/>
          <p:nvPr/>
        </p:nvSpPr>
        <p:spPr>
          <a:xfrm>
            <a:off x="1835696" y="893761"/>
            <a:ext cx="5184576" cy="523220"/>
          </a:xfrm>
          <a:prstGeom prst="rect">
            <a:avLst/>
          </a:prstGeom>
        </p:spPr>
        <p:txBody>
          <a:bodyPr wrap="square">
            <a:spAutoFit/>
          </a:bodyPr>
          <a:lstStyle/>
          <a:p>
            <a:r>
              <a:rPr lang="tr-TR" altLang="tr-TR" sz="2800" b="1" dirty="0">
                <a:solidFill>
                  <a:srgbClr val="C00000"/>
                </a:solidFill>
                <a:latin typeface="Calibri" panose="020F0502020204030204" pitchFamily="34" charset="0"/>
                <a:cs typeface="Calibri" panose="020F0502020204030204" pitchFamily="34" charset="0"/>
              </a:rPr>
              <a:t>3- ORTAK NOKTALARI BELİRLEME</a:t>
            </a:r>
            <a:endParaRPr lang="tr-TR" sz="2800" dirty="0">
              <a:solidFill>
                <a:srgbClr val="C00000"/>
              </a:solidFill>
              <a:latin typeface="Calibri" panose="020F0502020204030204" pitchFamily="34" charset="0"/>
              <a:cs typeface="Calibri" panose="020F0502020204030204" pitchFamily="34" charset="0"/>
            </a:endParaRPr>
          </a:p>
        </p:txBody>
      </p:sp>
      <p:sp>
        <p:nvSpPr>
          <p:cNvPr id="4" name="Dikdörtgen 3">
            <a:extLst>
              <a:ext uri="{FF2B5EF4-FFF2-40B4-BE49-F238E27FC236}">
                <a16:creationId xmlns:a16="http://schemas.microsoft.com/office/drawing/2014/main" xmlns="" id="{91867CC8-AE2A-4261-9029-A7686BFD8BDE}"/>
              </a:ext>
            </a:extLst>
          </p:cNvPr>
          <p:cNvSpPr/>
          <p:nvPr/>
        </p:nvSpPr>
        <p:spPr>
          <a:xfrm>
            <a:off x="611560" y="1663809"/>
            <a:ext cx="4536504" cy="1569660"/>
          </a:xfrm>
          <a:prstGeom prst="rect">
            <a:avLst/>
          </a:prstGeom>
        </p:spPr>
        <p:txBody>
          <a:bodyPr wrap="square">
            <a:spAutoFit/>
          </a:bodyPr>
          <a:lstStyle/>
          <a:p>
            <a:pPr marL="0" indent="0" eaLnBrk="1" hangingPunct="1">
              <a:buNone/>
            </a:pPr>
            <a:r>
              <a:rPr lang="tr-TR" altLang="tr-TR" sz="1600" dirty="0">
                <a:latin typeface="Calibri" panose="020F0502020204030204" pitchFamily="34" charset="0"/>
                <a:cs typeface="Calibri" panose="020F0502020204030204" pitchFamily="34" charset="0"/>
              </a:rPr>
              <a:t>Kendi özelliklerinizle mesleğin özellikleri ne derece uyuşuyor?</a:t>
            </a:r>
          </a:p>
          <a:p>
            <a:pPr eaLnBrk="1" hangingPunct="1">
              <a:buFont typeface="Wingdings" panose="05000000000000000000" pitchFamily="2" charset="2"/>
              <a:buNone/>
            </a:pPr>
            <a:endParaRPr lang="tr-TR" altLang="tr-TR" sz="1600" dirty="0">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tr-TR" altLang="tr-TR" sz="1600" dirty="0">
              <a:latin typeface="Calibri" panose="020F0502020204030204" pitchFamily="34" charset="0"/>
              <a:cs typeface="Calibri" panose="020F0502020204030204" pitchFamily="34" charset="0"/>
            </a:endParaRPr>
          </a:p>
          <a:p>
            <a:pPr marL="0" indent="0" eaLnBrk="1" hangingPunct="1">
              <a:buNone/>
            </a:pPr>
            <a:r>
              <a:rPr lang="tr-TR" altLang="tr-TR" sz="1600" dirty="0">
                <a:solidFill>
                  <a:srgbClr val="0A0D0E"/>
                </a:solidFill>
                <a:latin typeface="Calibri" panose="020F0502020204030204" pitchFamily="34" charset="0"/>
                <a:cs typeface="Calibri" panose="020F0502020204030204" pitchFamily="34" charset="0"/>
              </a:rPr>
              <a:t>Meslekle uyuşmayan özellikleriniz meslek yaşamınızı olumsuz yönde etkileyecek türden mi?</a:t>
            </a:r>
          </a:p>
        </p:txBody>
      </p:sp>
      <p:pic>
        <p:nvPicPr>
          <p:cNvPr id="5" name="Picture 2" descr="meslek seçimi ile ilgili görsel sonucu">
            <a:extLst>
              <a:ext uri="{FF2B5EF4-FFF2-40B4-BE49-F238E27FC236}">
                <a16:creationId xmlns:a16="http://schemas.microsoft.com/office/drawing/2014/main" xmlns="" id="{FBC6E0F0-6127-4485-8D53-564E7927007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644" y="2022298"/>
            <a:ext cx="2879772" cy="18158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685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B33B92F2-602B-437E-B0E6-7890F39750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3" name="Dikdörtgen 2">
            <a:extLst>
              <a:ext uri="{FF2B5EF4-FFF2-40B4-BE49-F238E27FC236}">
                <a16:creationId xmlns:a16="http://schemas.microsoft.com/office/drawing/2014/main" xmlns="" id="{4D592A6F-C798-4EF4-A9E7-A2F0B417FE7D}"/>
              </a:ext>
            </a:extLst>
          </p:cNvPr>
          <p:cNvSpPr/>
          <p:nvPr/>
        </p:nvSpPr>
        <p:spPr>
          <a:xfrm>
            <a:off x="1619672" y="987574"/>
            <a:ext cx="5364088" cy="3539430"/>
          </a:xfrm>
          <a:prstGeom prst="rect">
            <a:avLst/>
          </a:prstGeom>
        </p:spPr>
        <p:txBody>
          <a:bodyPr wrap="square">
            <a:spAutoFit/>
          </a:bodyPr>
          <a:lstStyle/>
          <a:p>
            <a:pPr lvl="0"/>
            <a:r>
              <a:rPr lang="tr-TR" sz="1600" dirty="0">
                <a:latin typeface="Calibri" panose="020F0502020204030204" pitchFamily="34" charset="0"/>
                <a:cs typeface="Calibri" panose="020F0502020204030204" pitchFamily="34" charset="0"/>
              </a:rPr>
              <a:t>Bireyin fiziksel özellikleri, boy, kilo </a:t>
            </a:r>
            <a:r>
              <a:rPr lang="tr-TR" sz="1600" dirty="0" err="1">
                <a:latin typeface="Calibri" panose="020F0502020204030204" pitchFamily="34" charset="0"/>
                <a:cs typeface="Calibri" panose="020F0502020204030204" pitchFamily="34" charset="0"/>
              </a:rPr>
              <a:t>v.b</a:t>
            </a:r>
            <a:r>
              <a:rPr lang="tr-TR" sz="1600" dirty="0">
                <a:latin typeface="Calibri" panose="020F0502020204030204" pitchFamily="34" charset="0"/>
                <a:cs typeface="Calibri" panose="020F0502020204030204" pitchFamily="34" charset="0"/>
              </a:rPr>
              <a:t>.</a:t>
            </a:r>
          </a:p>
          <a:p>
            <a:pPr lvl="0"/>
            <a:endParaRPr lang="tr-TR" sz="1600" dirty="0">
              <a:latin typeface="Calibri" panose="020F0502020204030204" pitchFamily="34" charset="0"/>
              <a:cs typeface="Calibri" panose="020F0502020204030204" pitchFamily="34" charset="0"/>
            </a:endParaRPr>
          </a:p>
          <a:p>
            <a:pPr lvl="0"/>
            <a:r>
              <a:rPr lang="tr-TR" sz="1600" dirty="0">
                <a:latin typeface="Calibri" panose="020F0502020204030204" pitchFamily="34" charset="0"/>
                <a:cs typeface="Calibri" panose="020F0502020204030204" pitchFamily="34" charset="0"/>
              </a:rPr>
              <a:t>Zihinsel kapasite</a:t>
            </a:r>
          </a:p>
          <a:p>
            <a:pPr lvl="0"/>
            <a:endParaRPr lang="tr-TR" sz="1600" dirty="0">
              <a:latin typeface="Calibri" panose="020F0502020204030204" pitchFamily="34" charset="0"/>
              <a:cs typeface="Calibri" panose="020F0502020204030204" pitchFamily="34" charset="0"/>
            </a:endParaRPr>
          </a:p>
          <a:p>
            <a:pPr lvl="0"/>
            <a:r>
              <a:rPr lang="tr-TR" sz="1600" dirty="0">
                <a:latin typeface="Calibri" panose="020F0502020204030204" pitchFamily="34" charset="0"/>
                <a:cs typeface="Calibri" panose="020F0502020204030204" pitchFamily="34" charset="0"/>
              </a:rPr>
              <a:t>Özel yetenekler ve ilgileri, geleceğe ilişkin planlar</a:t>
            </a:r>
          </a:p>
          <a:p>
            <a:pPr lvl="0"/>
            <a:r>
              <a:rPr lang="tr-TR" sz="1600" dirty="0">
                <a:latin typeface="Calibri" panose="020F0502020204030204" pitchFamily="34" charset="0"/>
                <a:cs typeface="Calibri" panose="020F0502020204030204" pitchFamily="34" charset="0"/>
              </a:rPr>
              <a:t> iletişim becerileri, duygusal ve sosyal olgunluk seviyesi.</a:t>
            </a:r>
          </a:p>
          <a:p>
            <a:pPr lvl="0"/>
            <a:endParaRPr lang="tr-TR" sz="1600" dirty="0">
              <a:latin typeface="Calibri" panose="020F0502020204030204" pitchFamily="34" charset="0"/>
              <a:cs typeface="Calibri" panose="020F0502020204030204" pitchFamily="34" charset="0"/>
            </a:endParaRPr>
          </a:p>
          <a:p>
            <a:pPr lvl="0"/>
            <a:r>
              <a:rPr lang="tr-TR" sz="1600" dirty="0">
                <a:latin typeface="Calibri" panose="020F0502020204030204" pitchFamily="34" charset="0"/>
                <a:cs typeface="Calibri" panose="020F0502020204030204" pitchFamily="34" charset="0"/>
              </a:rPr>
              <a:t>Okul başarısı, çalışma alışkanlıkları, iş deneyimleri.</a:t>
            </a:r>
          </a:p>
          <a:p>
            <a:pPr lvl="0"/>
            <a:endParaRPr lang="tr-TR" sz="1600" dirty="0">
              <a:latin typeface="Calibri" panose="020F0502020204030204" pitchFamily="34" charset="0"/>
              <a:cs typeface="Calibri" panose="020F0502020204030204" pitchFamily="34" charset="0"/>
            </a:endParaRPr>
          </a:p>
          <a:p>
            <a:pPr lvl="0"/>
            <a:r>
              <a:rPr lang="tr-TR" sz="1600" dirty="0">
                <a:latin typeface="Calibri" panose="020F0502020204030204" pitchFamily="34" charset="0"/>
                <a:cs typeface="Calibri" panose="020F0502020204030204" pitchFamily="34" charset="0"/>
              </a:rPr>
              <a:t>Aile, toplumsal çevrenin istek ve beklentileri.</a:t>
            </a:r>
          </a:p>
          <a:p>
            <a:pPr lvl="0"/>
            <a:endParaRPr lang="tr-TR" sz="1600" dirty="0">
              <a:latin typeface="Calibri" panose="020F0502020204030204" pitchFamily="34" charset="0"/>
              <a:cs typeface="Calibri" panose="020F0502020204030204" pitchFamily="34" charset="0"/>
            </a:endParaRPr>
          </a:p>
          <a:p>
            <a:pPr lvl="0"/>
            <a:r>
              <a:rPr lang="tr-TR" sz="1600" dirty="0">
                <a:latin typeface="Calibri" panose="020F0502020204030204" pitchFamily="34" charset="0"/>
                <a:cs typeface="Calibri" panose="020F0502020204030204" pitchFamily="34" charset="0"/>
              </a:rPr>
              <a:t>İş bulma olasılığı ve mesleğin geleceği.</a:t>
            </a:r>
          </a:p>
          <a:p>
            <a:pPr lvl="0"/>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Mesleğin toplumsal cazibesi, güncel ve popüler olması</a:t>
            </a:r>
          </a:p>
        </p:txBody>
      </p:sp>
      <p:sp>
        <p:nvSpPr>
          <p:cNvPr id="4" name="Unvan 1">
            <a:extLst>
              <a:ext uri="{FF2B5EF4-FFF2-40B4-BE49-F238E27FC236}">
                <a16:creationId xmlns:a16="http://schemas.microsoft.com/office/drawing/2014/main" xmlns="" id="{4E64C199-26B5-422B-A404-E77869E8FBE6}"/>
              </a:ext>
            </a:extLst>
          </p:cNvPr>
          <p:cNvSpPr txBox="1">
            <a:spLocks/>
          </p:cNvSpPr>
          <p:nvPr/>
        </p:nvSpPr>
        <p:spPr>
          <a:xfrm>
            <a:off x="1475656" y="438339"/>
            <a:ext cx="10512862"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2400" b="1" dirty="0">
                <a:solidFill>
                  <a:srgbClr val="C00000"/>
                </a:solidFill>
                <a:latin typeface="Calibri" panose="020F0502020204030204" pitchFamily="34" charset="0"/>
                <a:cs typeface="Calibri" panose="020F0502020204030204" pitchFamily="34" charset="0"/>
              </a:rPr>
              <a:t>Meslek Seçimini Etkileyen Faktörler</a:t>
            </a:r>
            <a:br>
              <a:rPr lang="tr-TR" sz="2400" b="1" dirty="0">
                <a:solidFill>
                  <a:srgbClr val="C00000"/>
                </a:solidFill>
                <a:latin typeface="Calibri" panose="020F0502020204030204" pitchFamily="34" charset="0"/>
                <a:cs typeface="Calibri" panose="020F0502020204030204" pitchFamily="34" charset="0"/>
              </a:rPr>
            </a:br>
            <a:endParaRPr lang="tr-TR" sz="2400" b="1" dirty="0">
              <a:solidFill>
                <a:srgbClr val="C00000"/>
              </a:solidFill>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pic>
        <p:nvPicPr>
          <p:cNvPr id="5" name="3 Resim" descr="untitlednm.png">
            <a:extLst>
              <a:ext uri="{FF2B5EF4-FFF2-40B4-BE49-F238E27FC236}">
                <a16:creationId xmlns:a16="http://schemas.microsoft.com/office/drawing/2014/main" xmlns="" id="{ECEFA1A5-CC28-4690-B1B6-EDD1E5E3486F}"/>
              </a:ext>
            </a:extLst>
          </p:cNvPr>
          <p:cNvPicPr>
            <a:picLocks noChangeAspect="1"/>
          </p:cNvPicPr>
          <p:nvPr/>
        </p:nvPicPr>
        <p:blipFill>
          <a:blip r:embed="rId2" cstate="print"/>
          <a:srcRect/>
          <a:stretch>
            <a:fillRect/>
          </a:stretch>
        </p:blipFill>
        <p:spPr bwMode="auto">
          <a:xfrm>
            <a:off x="6541005" y="852215"/>
            <a:ext cx="1851329" cy="2205407"/>
          </a:xfrm>
          <a:prstGeom prst="rect">
            <a:avLst/>
          </a:prstGeom>
          <a:noFill/>
          <a:ln w="31750">
            <a:gradFill>
              <a:gsLst>
                <a:gs pos="0">
                  <a:srgbClr val="000082"/>
                </a:gs>
                <a:gs pos="30000">
                  <a:srgbClr val="66008F"/>
                </a:gs>
                <a:gs pos="64999">
                  <a:srgbClr val="BA0066"/>
                </a:gs>
                <a:gs pos="89999">
                  <a:srgbClr val="FF0000"/>
                </a:gs>
                <a:gs pos="100000">
                  <a:srgbClr val="FF8200"/>
                </a:gs>
              </a:gsLst>
              <a:lin ang="5400000" scaled="0"/>
            </a:gradFill>
            <a:miter lim="800000"/>
            <a:headEnd/>
            <a:tailEnd/>
          </a:ln>
        </p:spPr>
      </p:pic>
    </p:spTree>
    <p:extLst>
      <p:ext uri="{BB962C8B-B14F-4D97-AF65-F5344CB8AC3E}">
        <p14:creationId xmlns:p14="http://schemas.microsoft.com/office/powerpoint/2010/main" xmlns="" val="308595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4" y="559475"/>
            <a:ext cx="2516399" cy="2630400"/>
          </a:xfrm>
          <a:prstGeom prst="rect">
            <a:avLst/>
          </a:prstGeom>
        </p:spPr>
        <p:txBody>
          <a:bodyPr spcFirstLastPara="1" wrap="square" lIns="91425" tIns="91425" rIns="91425" bIns="91425" anchor="ctr" anchorCtr="0">
            <a:noAutofit/>
          </a:bodyPr>
          <a:lstStyle/>
          <a:p>
            <a:pPr lvl="0"/>
            <a:r>
              <a:rPr lang="tr-TR" sz="2400" b="1" i="1" dirty="0">
                <a:solidFill>
                  <a:schemeClr val="bg1"/>
                </a:solidFill>
                <a:latin typeface="Calibri" panose="020F0502020204030204" pitchFamily="34" charset="0"/>
                <a:cs typeface="Calibri" panose="020F0502020204030204" pitchFamily="34" charset="0"/>
              </a:rPr>
              <a:t>Meslek Nedir?</a:t>
            </a:r>
            <a:endParaRPr sz="2400" b="1" i="1" dirty="0">
              <a:solidFill>
                <a:schemeClr val="bg1"/>
              </a:solidFill>
              <a:latin typeface="Calibri" panose="020F0502020204030204" pitchFamily="34" charset="0"/>
              <a:cs typeface="Calibri" panose="020F0502020204030204" pitchFamily="34" charset="0"/>
            </a:endParaRPr>
          </a:p>
        </p:txBody>
      </p:sp>
      <p:sp>
        <p:nvSpPr>
          <p:cNvPr id="395" name="Google Shape;395;p16"/>
          <p:cNvSpPr txBox="1">
            <a:spLocks noGrp="1"/>
          </p:cNvSpPr>
          <p:nvPr>
            <p:ph type="body" idx="2"/>
          </p:nvPr>
        </p:nvSpPr>
        <p:spPr>
          <a:xfrm>
            <a:off x="479900" y="3905925"/>
            <a:ext cx="4943700"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02BDC7"/>
              </a:solidFill>
            </a:endParaRPr>
          </a:p>
          <a:p>
            <a:pPr marL="0" lvl="0" indent="0" algn="l" rtl="0">
              <a:spcBef>
                <a:spcPts val="0"/>
              </a:spcBef>
              <a:spcAft>
                <a:spcPts val="0"/>
              </a:spcAft>
              <a:buNone/>
            </a:pPr>
            <a:endParaRPr sz="1000" dirty="0">
              <a:solidFill>
                <a:srgbClr val="02BDC7"/>
              </a:solidFill>
            </a:endParaRPr>
          </a:p>
        </p:txBody>
      </p:sp>
      <p:sp>
        <p:nvSpPr>
          <p:cNvPr id="396" name="Google Shape;396;p16"/>
          <p:cNvSpPr txBox="1">
            <a:spLocks noGrp="1"/>
          </p:cNvSpPr>
          <p:nvPr>
            <p:ph type="body" idx="1"/>
          </p:nvPr>
        </p:nvSpPr>
        <p:spPr>
          <a:xfrm>
            <a:off x="2830925" y="1417850"/>
            <a:ext cx="2516400" cy="23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397" name="Google Shape;397;p16"/>
          <p:cNvSpPr txBox="1">
            <a:spLocks noGrp="1"/>
          </p:cNvSpPr>
          <p:nvPr>
            <p:ph type="body" idx="2"/>
          </p:nvPr>
        </p:nvSpPr>
        <p:spPr>
          <a:xfrm>
            <a:off x="2286075" y="930338"/>
            <a:ext cx="6188825" cy="3297596"/>
          </a:xfrm>
          <a:prstGeom prst="rect">
            <a:avLst/>
          </a:prstGeom>
        </p:spPr>
        <p:txBody>
          <a:bodyPr spcFirstLastPara="1" wrap="square" lIns="91425" tIns="91425" rIns="91425" bIns="91425" anchor="t" anchorCtr="0">
            <a:noAutofit/>
          </a:bodyPr>
          <a:lstStyle/>
          <a:p>
            <a:pPr marL="0" indent="0" algn="ctr">
              <a:buNone/>
            </a:pPr>
            <a:r>
              <a:rPr lang="tr-TR" sz="2400" b="1" u="sng" dirty="0">
                <a:solidFill>
                  <a:schemeClr val="accent5">
                    <a:lumMod val="50000"/>
                  </a:schemeClr>
                </a:solidFill>
                <a:latin typeface="Calibri" panose="020F0502020204030204" pitchFamily="34" charset="0"/>
                <a:cs typeface="Calibri" panose="020F0502020204030204" pitchFamily="34" charset="0"/>
              </a:rPr>
              <a:t>Meslek</a:t>
            </a:r>
            <a:r>
              <a:rPr lang="tr-TR" sz="2400" u="sng" dirty="0">
                <a:solidFill>
                  <a:schemeClr val="accent5">
                    <a:lumMod val="50000"/>
                  </a:schemeClr>
                </a:solidFill>
                <a:latin typeface="Calibri" panose="020F0502020204030204" pitchFamily="34" charset="0"/>
                <a:cs typeface="Calibri" panose="020F0502020204030204" pitchFamily="34" charset="0"/>
              </a:rPr>
              <a:t>;</a:t>
            </a:r>
          </a:p>
          <a:p>
            <a:pPr marL="0" indent="0" algn="ctr">
              <a:buNone/>
            </a:pPr>
            <a:endParaRPr lang="tr-TR" sz="2400" u="sng" dirty="0">
              <a:latin typeface="Calibri" panose="020F0502020204030204" pitchFamily="34" charset="0"/>
              <a:cs typeface="Calibri" panose="020F0502020204030204" pitchFamily="34" charset="0"/>
            </a:endParaRPr>
          </a:p>
          <a:p>
            <a:pPr marL="0" indent="0" algn="ctr">
              <a:buNone/>
            </a:pPr>
            <a:r>
              <a:rPr lang="tr-TR" sz="2400" dirty="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Bir insanın hayatını kazanmak, geçimini sağlamak için yaptığı iş»</a:t>
            </a:r>
          </a:p>
          <a:p>
            <a:pPr marL="0" indent="0" algn="ctr">
              <a:buNone/>
            </a:pPr>
            <a:endParaRPr lang="tr-TR" sz="2400" b="1" dirty="0">
              <a:latin typeface="Calibri" panose="020F0502020204030204" pitchFamily="34" charset="0"/>
              <a:cs typeface="Calibri" panose="020F0502020204030204" pitchFamily="34" charset="0"/>
            </a:endParaRPr>
          </a:p>
          <a:p>
            <a:pPr marL="0" indent="0" algn="ctr">
              <a:buNone/>
            </a:pPr>
            <a:r>
              <a:rPr lang="tr-TR" sz="2400" b="1" dirty="0">
                <a:solidFill>
                  <a:schemeClr val="accent5">
                    <a:lumMod val="50000"/>
                  </a:schemeClr>
                </a:solidFill>
                <a:latin typeface="Calibri" panose="020F0502020204030204" pitchFamily="34" charset="0"/>
                <a:cs typeface="Calibri" panose="020F0502020204030204" pitchFamily="34" charset="0"/>
              </a:rPr>
              <a:t>midir</a:t>
            </a:r>
            <a:r>
              <a:rPr lang="tr-TR" sz="2400" b="1" dirty="0">
                <a:solidFill>
                  <a:schemeClr val="accent5">
                    <a:lumMod val="50000"/>
                  </a:schemeClr>
                </a:solidFill>
                <a:latin typeface="Comic Sans MS" panose="030F0702030302020204" pitchFamily="66" charset="0"/>
              </a:rPr>
              <a:t>?</a:t>
            </a:r>
          </a:p>
          <a:p>
            <a:pPr marL="0" lvl="0" indent="0" algn="l" rtl="0">
              <a:spcBef>
                <a:spcPts val="600"/>
              </a:spcBef>
              <a:spcAft>
                <a:spcPts val="1000"/>
              </a:spcAft>
              <a:buNone/>
            </a:pPr>
            <a:endParaRPr sz="1200" dirty="0">
              <a:solidFill>
                <a:srgbClr val="4A5C65"/>
              </a:solidFill>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683568" y="1753455"/>
            <a:ext cx="7434416" cy="819900"/>
          </a:xfrm>
          <a:prstGeom prst="rect">
            <a:avLst/>
          </a:prstGeom>
        </p:spPr>
        <p:txBody>
          <a:bodyPr spcFirstLastPara="1" wrap="square" lIns="91425" tIns="91425" rIns="91425" bIns="91425" anchor="t" anchorCtr="0">
            <a:noAutofit/>
          </a:bodyPr>
          <a:lstStyle/>
          <a:p>
            <a:pPr marL="0" indent="0">
              <a:spcAft>
                <a:spcPts val="1000"/>
              </a:spcAft>
              <a:buNone/>
            </a:pPr>
            <a:r>
              <a:rPr lang="tr-TR" sz="2000" dirty="0">
                <a:latin typeface="Calibri" panose="020F0502020204030204" pitchFamily="34" charset="0"/>
                <a:cs typeface="Calibri" panose="020F0502020204030204" pitchFamily="34" charset="0"/>
              </a:rPr>
              <a:t>Bir kimsenin hayatını kazanmak için yaptığı, diğer insanlara yararlı bir hizmet ya da ürün sağlamaya yönelik olan, kuralları toplumca belirlenmiş ve belli bir eğitimle kazanılan bilgi ve becerilere dayalı etkinlikler bütünüdür. (</a:t>
            </a:r>
            <a:r>
              <a:rPr lang="tr-TR" sz="2000" dirty="0" err="1">
                <a:latin typeface="Calibri" panose="020F0502020204030204" pitchFamily="34" charset="0"/>
                <a:cs typeface="Calibri" panose="020F0502020204030204" pitchFamily="34" charset="0"/>
              </a:rPr>
              <a:t>Yeşilyaprak</a:t>
            </a:r>
            <a:r>
              <a:rPr lang="tr-TR" sz="2000" dirty="0">
                <a:latin typeface="Calibri" panose="020F0502020204030204" pitchFamily="34" charset="0"/>
                <a:cs typeface="Calibri" panose="020F0502020204030204" pitchFamily="34" charset="0"/>
              </a:rPr>
              <a:t>, 2012)</a:t>
            </a:r>
          </a:p>
          <a:p>
            <a:pPr marL="0" lvl="0" indent="0" algn="ctr" rtl="0">
              <a:spcBef>
                <a:spcPts val="600"/>
              </a:spcBef>
              <a:spcAft>
                <a:spcPts val="1000"/>
              </a:spcAft>
              <a:buNone/>
            </a:pPr>
            <a:endParaRPr dirty="0">
              <a:latin typeface="Calibri" panose="020F0502020204030204" pitchFamily="34" charset="0"/>
              <a:cs typeface="Calibri" panose="020F0502020204030204" pitchFamily="34" charset="0"/>
            </a:endParaRPr>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2" name="Metin kutusu 1">
            <a:extLst>
              <a:ext uri="{FF2B5EF4-FFF2-40B4-BE49-F238E27FC236}">
                <a16:creationId xmlns:a16="http://schemas.microsoft.com/office/drawing/2014/main" xmlns="" id="{1B8349B1-852B-49C9-BA86-886D54DA9781}"/>
              </a:ext>
            </a:extLst>
          </p:cNvPr>
          <p:cNvSpPr txBox="1"/>
          <p:nvPr/>
        </p:nvSpPr>
        <p:spPr>
          <a:xfrm>
            <a:off x="899592" y="795622"/>
            <a:ext cx="2808312" cy="923330"/>
          </a:xfrm>
          <a:prstGeom prst="rect">
            <a:avLst/>
          </a:prstGeom>
          <a:noFill/>
        </p:spPr>
        <p:txBody>
          <a:bodyPr wrap="square" rtlCol="0">
            <a:spAutoFit/>
          </a:bodyPr>
          <a:lstStyle/>
          <a:p>
            <a:r>
              <a:rPr lang="tr-TR" sz="5400" b="1" dirty="0">
                <a:solidFill>
                  <a:schemeClr val="bg1"/>
                </a:solidFill>
                <a:latin typeface="Calibri" panose="020F0502020204030204" pitchFamily="34" charset="0"/>
                <a:cs typeface="Calibri" panose="020F0502020204030204" pitchFamily="34" charset="0"/>
              </a:rPr>
              <a:t>Meslek;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79512" y="447213"/>
            <a:ext cx="1979653" cy="2630400"/>
          </a:xfrm>
          <a:prstGeom prst="rect">
            <a:avLst/>
          </a:prstGeom>
        </p:spPr>
        <p:txBody>
          <a:bodyPr spcFirstLastPara="1" wrap="square" lIns="91425" tIns="91425" rIns="91425" bIns="91425" anchor="ctr" anchorCtr="0">
            <a:noAutofit/>
          </a:bodyPr>
          <a:lstStyle/>
          <a:p>
            <a:pPr lvl="0" algn="ctr"/>
            <a:r>
              <a:rPr lang="tr-TR" sz="4000" b="1" u="sng" dirty="0">
                <a:latin typeface="Calibri" panose="020F0502020204030204" pitchFamily="34" charset="0"/>
                <a:cs typeface="Calibri" panose="020F0502020204030204" pitchFamily="34" charset="0"/>
              </a:rPr>
              <a:t>MESLEK</a:t>
            </a:r>
            <a:endParaRPr lang="tr-TR" sz="4000" dirty="0">
              <a:latin typeface="Calibri" panose="020F0502020204030204" pitchFamily="34" charset="0"/>
              <a:cs typeface="Calibri" panose="020F0502020204030204" pitchFamily="34" charset="0"/>
            </a:endParaRPr>
          </a:p>
        </p:txBody>
      </p:sp>
      <p:sp>
        <p:nvSpPr>
          <p:cNvPr id="424" name="Google Shape;424;p20"/>
          <p:cNvSpPr txBox="1">
            <a:spLocks noGrp="1"/>
          </p:cNvSpPr>
          <p:nvPr>
            <p:ph type="body" idx="1"/>
          </p:nvPr>
        </p:nvSpPr>
        <p:spPr>
          <a:xfrm>
            <a:off x="2486297" y="1033400"/>
            <a:ext cx="4173936" cy="3267300"/>
          </a:xfrm>
          <a:prstGeom prst="rect">
            <a:avLst/>
          </a:prstGeom>
        </p:spPr>
        <p:txBody>
          <a:bodyPr spcFirstLastPara="1" wrap="square" lIns="91425" tIns="91425" rIns="91425" bIns="91425" anchor="t" anchorCtr="0">
            <a:noAutofit/>
          </a:bodyPr>
          <a:lstStyle/>
          <a:p>
            <a:r>
              <a:rPr lang="tr-TR" dirty="0">
                <a:latin typeface="Calibri" panose="020F0502020204030204" pitchFamily="34" charset="0"/>
                <a:cs typeface="Calibri" panose="020F0502020204030204" pitchFamily="34" charset="0"/>
              </a:rPr>
              <a:t>Meslek sadece para kazanma ve geçim sağlama yolu değildir!</a:t>
            </a:r>
          </a:p>
          <a:p>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Yaşam biçimidir!</a:t>
            </a:r>
          </a:p>
          <a:p>
            <a:pPr marL="0" indent="0">
              <a:buNone/>
            </a:pP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İlgi ve yeteneklerin kullanılması, geliştirilmesi ve hayata geçirilmesidir!</a:t>
            </a:r>
          </a:p>
          <a:p>
            <a:pPr marL="101600" lvl="0" indent="0" algn="l" rtl="0">
              <a:spcBef>
                <a:spcPts val="0"/>
              </a:spcBef>
              <a:spcAft>
                <a:spcPts val="0"/>
              </a:spcAft>
              <a:buSzPts val="2000"/>
              <a:buNone/>
            </a:pPr>
            <a:endParaRPr dirty="0">
              <a:latin typeface="Calibri" panose="020F0502020204030204" pitchFamily="34" charset="0"/>
              <a:cs typeface="Calibri" panose="020F0502020204030204" pitchFamily="34" charset="0"/>
            </a:endParaRPr>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pic>
        <p:nvPicPr>
          <p:cNvPr id="5" name="Picture 2" descr="meslek nedir ile ilgili görsel sonucu">
            <a:extLst>
              <a:ext uri="{FF2B5EF4-FFF2-40B4-BE49-F238E27FC236}">
                <a16:creationId xmlns:a16="http://schemas.microsoft.com/office/drawing/2014/main" xmlns="" id="{19EEFE1A-E240-430F-9A13-9995D3A608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57705" y="842800"/>
            <a:ext cx="1828104" cy="20856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44074" y="559475"/>
            <a:ext cx="3059774" cy="2630400"/>
          </a:xfrm>
          <a:prstGeom prst="rect">
            <a:avLst/>
          </a:prstGeom>
        </p:spPr>
        <p:txBody>
          <a:bodyPr spcFirstLastPara="1" wrap="square" lIns="91425" tIns="91425" rIns="91425" bIns="91425" anchor="ctr" anchorCtr="0">
            <a:noAutofit/>
          </a:bodyPr>
          <a:lstStyle/>
          <a:p>
            <a:r>
              <a:rPr lang="tr-TR" altLang="tr-TR" sz="2400" b="1" u="sng" dirty="0">
                <a:latin typeface="Calibri" panose="020F0502020204030204" pitchFamily="34" charset="0"/>
                <a:cs typeface="Calibri" panose="020F0502020204030204" pitchFamily="34" charset="0"/>
              </a:rPr>
              <a:t>MESLEK SEÇİMİ</a:t>
            </a:r>
            <a:br>
              <a:rPr lang="tr-TR" altLang="tr-TR" sz="2400" b="1" u="sng" dirty="0">
                <a:latin typeface="Calibri" panose="020F0502020204030204" pitchFamily="34" charset="0"/>
                <a:cs typeface="Calibri" panose="020F0502020204030204" pitchFamily="34" charset="0"/>
              </a:rPr>
            </a:br>
            <a:endParaRPr sz="2400" dirty="0">
              <a:latin typeface="Calibri" panose="020F0502020204030204" pitchFamily="34" charset="0"/>
              <a:cs typeface="Calibri" panose="020F0502020204030204" pitchFamily="34" charset="0"/>
            </a:endParaRPr>
          </a:p>
        </p:txBody>
      </p:sp>
      <p:sp>
        <p:nvSpPr>
          <p:cNvPr id="468" name="Google Shape;468;p24"/>
          <p:cNvSpPr txBox="1">
            <a:spLocks noGrp="1"/>
          </p:cNvSpPr>
          <p:nvPr>
            <p:ph type="body" idx="1"/>
          </p:nvPr>
        </p:nvSpPr>
        <p:spPr>
          <a:xfrm>
            <a:off x="3009238" y="1275606"/>
            <a:ext cx="4875130" cy="2519748"/>
          </a:xfrm>
          <a:prstGeom prst="rect">
            <a:avLst/>
          </a:prstGeom>
        </p:spPr>
        <p:txBody>
          <a:bodyPr spcFirstLastPara="1" wrap="square" lIns="91425" tIns="91425" rIns="91425" bIns="91425" anchor="t" anchorCtr="0">
            <a:noAutofit/>
          </a:bodyPr>
          <a:lstStyle/>
          <a:p>
            <a:pPr marL="0" indent="0" algn="just">
              <a:buNone/>
            </a:pPr>
            <a:r>
              <a:rPr lang="tr-TR" altLang="tr-TR" sz="1800" dirty="0">
                <a:latin typeface="Calibri" panose="020F0502020204030204" pitchFamily="34" charset="0"/>
                <a:cs typeface="Calibri" panose="020F0502020204030204" pitchFamily="34" charset="0"/>
              </a:rPr>
              <a:t>Bireyin kendine açık meslekleri çeşitli yönleri ile değerlendirip istenilir yönleri çok, istenmeyen yönleri az olan bir mesleğe karar vermesidir. (Kuzgun 1982)</a:t>
            </a:r>
          </a:p>
          <a:p>
            <a:pPr marL="0" lvl="0" indent="0" algn="l" rtl="0">
              <a:spcBef>
                <a:spcPts val="600"/>
              </a:spcBef>
              <a:spcAft>
                <a:spcPts val="1000"/>
              </a:spcAft>
              <a:buNone/>
            </a:pPr>
            <a:endParaRPr sz="1800" dirty="0">
              <a:latin typeface="Calibri" panose="020F0502020204030204" pitchFamily="34" charset="0"/>
              <a:cs typeface="Calibri" panose="020F0502020204030204" pitchFamily="34" charset="0"/>
            </a:endParaRPr>
          </a:p>
        </p:txBody>
      </p:sp>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pic>
        <p:nvPicPr>
          <p:cNvPr id="6" name="Picture 2" descr="MESLEK SEÇİMİ ile ilgili görsel sonucu">
            <a:extLst>
              <a:ext uri="{FF2B5EF4-FFF2-40B4-BE49-F238E27FC236}">
                <a16:creationId xmlns:a16="http://schemas.microsoft.com/office/drawing/2014/main" xmlns="" id="{F969A983-CAA9-4D5F-BDFB-BC2119C5115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6858" y="3291830"/>
            <a:ext cx="6110283" cy="14316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8" name="Google Shape;498;p28"/>
          <p:cNvSpPr txBox="1">
            <a:spLocks noGrp="1"/>
          </p:cNvSpPr>
          <p:nvPr>
            <p:ph type="title" idx="4294967295"/>
          </p:nvPr>
        </p:nvSpPr>
        <p:spPr>
          <a:xfrm>
            <a:off x="980951" y="1135659"/>
            <a:ext cx="6975425" cy="2872179"/>
          </a:xfrm>
          <a:prstGeom prst="rect">
            <a:avLst/>
          </a:prstGeom>
        </p:spPr>
        <p:txBody>
          <a:bodyPr spcFirstLastPara="1" wrap="square" lIns="91425" tIns="91425" rIns="91425" bIns="91425" anchor="ctr" anchorCtr="0">
            <a:noAutofit/>
          </a:bodyPr>
          <a:lstStyle/>
          <a:p>
            <a:pPr marL="342900" indent="-342900">
              <a:buFont typeface="Wingdings" panose="05000000000000000000" pitchFamily="2" charset="2"/>
              <a:buChar char="ü"/>
            </a:pPr>
            <a:r>
              <a:rPr lang="tr-TR" dirty="0">
                <a:latin typeface="Calibri" panose="020F0502020204030204" pitchFamily="34" charset="0"/>
                <a:cs typeface="Calibri" pitchFamily="34" charset="0"/>
              </a:rPr>
              <a:t/>
            </a:r>
            <a:br>
              <a:rPr lang="tr-TR" dirty="0">
                <a:latin typeface="Calibri" panose="020F0502020204030204" pitchFamily="34" charset="0"/>
                <a:cs typeface="Calibri" pitchFamily="34" charset="0"/>
              </a:rPr>
            </a:br>
            <a:r>
              <a:rPr lang="tr-TR" dirty="0">
                <a:latin typeface="Calibri" panose="020F0502020204030204" pitchFamily="34" charset="0"/>
                <a:cs typeface="Calibri" pitchFamily="34" charset="0"/>
              </a:rPr>
              <a:t>   </a:t>
            </a:r>
            <a:r>
              <a:rPr lang="tr-TR" sz="2800" b="1" dirty="0">
                <a:solidFill>
                  <a:schemeClr val="bg1"/>
                </a:solidFill>
                <a:latin typeface="Calibri" panose="020F0502020204030204" pitchFamily="34" charset="0"/>
                <a:cs typeface="Calibri" panose="020F0502020204030204" pitchFamily="34" charset="0"/>
              </a:rPr>
              <a:t>DOĞRU MESLEK SEÇMEK NELERİ ETKİLER?</a:t>
            </a:r>
            <a:br>
              <a:rPr lang="tr-TR" sz="2800" b="1" dirty="0">
                <a:solidFill>
                  <a:schemeClr val="bg1"/>
                </a:solidFill>
                <a:latin typeface="Calibri" panose="020F0502020204030204" pitchFamily="34" charset="0"/>
                <a:cs typeface="Calibri" panose="020F0502020204030204" pitchFamily="34" charset="0"/>
              </a:rPr>
            </a:br>
            <a:r>
              <a:rPr lang="tr-TR" sz="2800" dirty="0">
                <a:solidFill>
                  <a:schemeClr val="bg1"/>
                </a:solidFill>
                <a:latin typeface="Calibri" panose="020F0502020204030204" pitchFamily="34" charset="0"/>
                <a:cs typeface="Calibri" panose="020F0502020204030204" pitchFamily="34" charset="0"/>
              </a:rPr>
              <a:t/>
            </a:r>
            <a:br>
              <a:rPr lang="tr-TR" sz="2800" dirty="0">
                <a:solidFill>
                  <a:schemeClr val="bg1"/>
                </a:solidFill>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Ekonomik özgürlük</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Yaşam biçimi</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Saygınlık</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Statü</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Yaratıcılık ve olgunlaşma</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Sosyal çevre</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Eş seçimi</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Yaşam doyumu</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Mutluluk</a:t>
            </a:r>
            <a:br>
              <a:rPr lang="tr-TR"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506" name="Google Shape;506;p2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pic>
        <p:nvPicPr>
          <p:cNvPr id="1026" name="Picture 2" descr="meslek seçimi ile ilgili görsel sonucu">
            <a:extLst>
              <a:ext uri="{FF2B5EF4-FFF2-40B4-BE49-F238E27FC236}">
                <a16:creationId xmlns:a16="http://schemas.microsoft.com/office/drawing/2014/main" xmlns="" id="{4DCD1AC6-3645-4A6E-ADCE-09861E16753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347614"/>
            <a:ext cx="3384376" cy="28721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9"/>
          <p:cNvSpPr txBox="1">
            <a:spLocks noGrp="1"/>
          </p:cNvSpPr>
          <p:nvPr>
            <p:ph type="ctrTitle" idx="4294967295"/>
          </p:nvPr>
        </p:nvSpPr>
        <p:spPr>
          <a:xfrm>
            <a:off x="1466125" y="1583350"/>
            <a:ext cx="6211800" cy="1159800"/>
          </a:xfrm>
          <a:prstGeom prst="rect">
            <a:avLst/>
          </a:prstGeom>
        </p:spPr>
        <p:txBody>
          <a:bodyPr spcFirstLastPara="1" wrap="square" lIns="91425" tIns="91425" rIns="91425" bIns="91425" anchor="ctr" anchorCtr="0">
            <a:noAutofit/>
          </a:bodyPr>
          <a:lstStyle/>
          <a:p>
            <a:pPr lvl="0" algn="ctr"/>
            <a:r>
              <a:rPr lang="tr-TR" sz="3200" b="1" dirty="0">
                <a:solidFill>
                  <a:schemeClr val="accent4">
                    <a:lumMod val="50000"/>
                  </a:schemeClr>
                </a:solidFill>
                <a:latin typeface="Calibri" panose="020F0502020204030204" pitchFamily="34" charset="0"/>
                <a:cs typeface="Calibri" panose="020F0502020204030204" pitchFamily="34" charset="0"/>
              </a:rPr>
              <a:t>MESLEK SEÇİMİ İLE İLGİLİ YANLIŞ BİLİNENLER</a:t>
            </a:r>
            <a:endParaRPr sz="3200" b="1" dirty="0">
              <a:solidFill>
                <a:schemeClr val="accent4">
                  <a:lumMod val="50000"/>
                </a:schemeClr>
              </a:solidFill>
              <a:latin typeface="Calibri" panose="020F0502020204030204" pitchFamily="34" charset="0"/>
              <a:cs typeface="Calibri" panose="020F0502020204030204" pitchFamily="34" charset="0"/>
            </a:endParaRPr>
          </a:p>
        </p:txBody>
      </p:sp>
      <p:sp>
        <p:nvSpPr>
          <p:cNvPr id="512" name="Google Shape;512;p29"/>
          <p:cNvSpPr txBox="1">
            <a:spLocks noGrp="1"/>
          </p:cNvSpPr>
          <p:nvPr>
            <p:ph type="subTitle" idx="4294967295"/>
          </p:nvPr>
        </p:nvSpPr>
        <p:spPr>
          <a:xfrm>
            <a:off x="1466125" y="2840054"/>
            <a:ext cx="62118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1000"/>
              </a:spcAft>
              <a:buNone/>
            </a:pPr>
            <a:endParaRPr dirty="0"/>
          </a:p>
        </p:txBody>
      </p:sp>
      <p:sp>
        <p:nvSpPr>
          <p:cNvPr id="513" name="Google Shape;513;p2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pic>
        <p:nvPicPr>
          <p:cNvPr id="5" name="Picture 2" descr="yanlış bilinenler ile ilgili görsel sonucu">
            <a:extLst>
              <a:ext uri="{FF2B5EF4-FFF2-40B4-BE49-F238E27FC236}">
                <a16:creationId xmlns:a16="http://schemas.microsoft.com/office/drawing/2014/main" xmlns="" id="{13CF4683-AA7B-4341-8DA6-D551A1D8E1D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66076" y="2840054"/>
            <a:ext cx="6346284" cy="151901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2"/>
          <p:cNvSpPr txBox="1">
            <a:spLocks noGrp="1"/>
          </p:cNvSpPr>
          <p:nvPr>
            <p:ph type="body" idx="1"/>
          </p:nvPr>
        </p:nvSpPr>
        <p:spPr>
          <a:xfrm>
            <a:off x="1924372" y="1593600"/>
            <a:ext cx="2582516" cy="1651500"/>
          </a:xfrm>
          <a:prstGeom prst="rect">
            <a:avLst/>
          </a:prstGeom>
        </p:spPr>
        <p:txBody>
          <a:bodyPr spcFirstLastPara="1" wrap="square" lIns="91425" tIns="91425" rIns="91425" bIns="91425" anchor="t" anchorCtr="0">
            <a:noAutofit/>
          </a:bodyPr>
          <a:lstStyle/>
          <a:p>
            <a:endParaRPr lang="tr-TR" sz="1200" dirty="0">
              <a:latin typeface="Calibri" panose="020F0502020204030204" pitchFamily="34" charset="0"/>
              <a:cs typeface="Calibri" panose="020F0502020204030204" pitchFamily="34" charset="0"/>
            </a:endParaRPr>
          </a:p>
          <a:p>
            <a:r>
              <a:rPr lang="tr-TR" sz="1600" dirty="0">
                <a:solidFill>
                  <a:schemeClr val="tx1"/>
                </a:solidFill>
                <a:latin typeface="Calibri" panose="020F0502020204030204" pitchFamily="34" charset="0"/>
                <a:cs typeface="Calibri" panose="020F0502020204030204" pitchFamily="34" charset="0"/>
              </a:rPr>
              <a:t>Mesleklerin saygın ve saygın olmayan olarak sınıflandırılması doğru değildir. </a:t>
            </a:r>
          </a:p>
          <a:p>
            <a:endParaRPr lang="tr-TR" sz="1200" dirty="0">
              <a:latin typeface="Calibri" panose="020F0502020204030204" pitchFamily="34" charset="0"/>
              <a:cs typeface="Calibri" panose="020F0502020204030204" pitchFamily="34" charset="0"/>
            </a:endParaRPr>
          </a:p>
          <a:p>
            <a:endParaRPr lang="tr-TR" sz="12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latin typeface="Calibri" panose="020F0502020204030204" pitchFamily="34" charset="0"/>
              <a:cs typeface="Calibri" panose="020F0502020204030204" pitchFamily="34" charset="0"/>
            </a:endParaRPr>
          </a:p>
        </p:txBody>
      </p:sp>
      <p:sp>
        <p:nvSpPr>
          <p:cNvPr id="543" name="Google Shape;543;p32"/>
          <p:cNvSpPr txBox="1">
            <a:spLocks noGrp="1"/>
          </p:cNvSpPr>
          <p:nvPr>
            <p:ph type="body" idx="2"/>
          </p:nvPr>
        </p:nvSpPr>
        <p:spPr>
          <a:xfrm>
            <a:off x="4506888" y="1746000"/>
            <a:ext cx="2084338" cy="1651500"/>
          </a:xfrm>
          <a:prstGeom prst="rect">
            <a:avLst/>
          </a:prstGeom>
        </p:spPr>
        <p:txBody>
          <a:bodyPr spcFirstLastPara="1" wrap="square" lIns="91425" tIns="91425" rIns="91425" bIns="91425" anchor="t" anchorCtr="0">
            <a:noAutofit/>
          </a:bodyPr>
          <a:lstStyle/>
          <a:p>
            <a:pPr marL="0" indent="0">
              <a:buNone/>
            </a:pPr>
            <a:r>
              <a:rPr lang="tr-TR" sz="1600" dirty="0">
                <a:latin typeface="Calibri" panose="020F0502020204030204" pitchFamily="34" charset="0"/>
                <a:cs typeface="Calibri" panose="020F0502020204030204" pitchFamily="34" charset="0"/>
              </a:rPr>
              <a:t>Mesleğin veya yapılan işin saygınlığını işi yapan kişinin işe ilişkin tutumu ve özeni belirler.</a:t>
            </a:r>
          </a:p>
          <a:p>
            <a:pPr marL="0" lvl="0" indent="0" algn="l" rtl="0">
              <a:spcBef>
                <a:spcPts val="600"/>
              </a:spcBef>
              <a:spcAft>
                <a:spcPts val="0"/>
              </a:spcAft>
              <a:buNone/>
            </a:pPr>
            <a:endParaRPr sz="1200" dirty="0">
              <a:latin typeface="Calibri" panose="020F0502020204030204" pitchFamily="34" charset="0"/>
              <a:cs typeface="Calibri" panose="020F0502020204030204" pitchFamily="34" charset="0"/>
            </a:endParaRPr>
          </a:p>
        </p:txBody>
      </p:sp>
      <p:sp>
        <p:nvSpPr>
          <p:cNvPr id="544" name="Google Shape;544;p32"/>
          <p:cNvSpPr txBox="1">
            <a:spLocks noGrp="1"/>
          </p:cNvSpPr>
          <p:nvPr>
            <p:ph type="body" idx="3"/>
          </p:nvPr>
        </p:nvSpPr>
        <p:spPr>
          <a:xfrm>
            <a:off x="6591226" y="1593600"/>
            <a:ext cx="2063865" cy="1651500"/>
          </a:xfrm>
          <a:prstGeom prst="rect">
            <a:avLst/>
          </a:prstGeom>
        </p:spPr>
        <p:txBody>
          <a:bodyPr spcFirstLastPara="1" wrap="square" lIns="91425" tIns="91425" rIns="91425" bIns="91425" anchor="t" anchorCtr="0">
            <a:noAutofit/>
          </a:bodyPr>
          <a:lstStyle/>
          <a:p>
            <a:pPr marL="0" indent="0">
              <a:spcBef>
                <a:spcPts val="1000"/>
              </a:spcBef>
              <a:spcAft>
                <a:spcPts val="1000"/>
              </a:spcAft>
              <a:buNone/>
            </a:pPr>
            <a:r>
              <a:rPr lang="tr-TR" sz="1600" dirty="0">
                <a:latin typeface="Calibri" panose="020F0502020204030204" pitchFamily="34" charset="0"/>
                <a:cs typeface="Calibri" panose="020F0502020204030204" pitchFamily="34" charset="0"/>
              </a:rPr>
              <a:t>Başarılı ve saygın olmak için ise yapılan işte yetenekli olmak, ilgi duymak ve dolayısıyla severek yapıyor olmak belirleyicidir. </a:t>
            </a:r>
          </a:p>
          <a:p>
            <a:pPr marL="0" lvl="0" indent="0" algn="l" rtl="0">
              <a:spcBef>
                <a:spcPts val="1000"/>
              </a:spcBef>
              <a:spcAft>
                <a:spcPts val="1000"/>
              </a:spcAft>
              <a:buNone/>
            </a:pPr>
            <a:endParaRPr sz="1200" dirty="0">
              <a:latin typeface="Calibri" panose="020F0502020204030204" pitchFamily="34" charset="0"/>
              <a:cs typeface="Calibri" panose="020F0502020204030204" pitchFamily="34" charset="0"/>
            </a:endParaRPr>
          </a:p>
        </p:txBody>
      </p:sp>
      <p:sp>
        <p:nvSpPr>
          <p:cNvPr id="546" name="Google Shape;546;p32"/>
          <p:cNvSpPr txBox="1">
            <a:spLocks noGrp="1"/>
          </p:cNvSpPr>
          <p:nvPr>
            <p:ph type="body" idx="1"/>
          </p:nvPr>
        </p:nvSpPr>
        <p:spPr>
          <a:xfrm>
            <a:off x="2699792" y="767849"/>
            <a:ext cx="5616624" cy="791489"/>
          </a:xfrm>
          <a:prstGeom prst="rect">
            <a:avLst/>
          </a:prstGeom>
        </p:spPr>
        <p:txBody>
          <a:bodyPr spcFirstLastPara="1" wrap="square" lIns="91425" tIns="91425" rIns="91425" bIns="91425" anchor="t" anchorCtr="0">
            <a:noAutofit/>
          </a:bodyPr>
          <a:lstStyle/>
          <a:p>
            <a:pPr marL="0" indent="0">
              <a:buNone/>
            </a:pPr>
            <a:r>
              <a:rPr lang="tr-TR" sz="1800" b="1" i="1" dirty="0">
                <a:solidFill>
                  <a:schemeClr val="accent4">
                    <a:lumMod val="50000"/>
                  </a:schemeClr>
                </a:solidFill>
                <a:latin typeface="Calibri" panose="020F0502020204030204" pitchFamily="34" charset="0"/>
                <a:cs typeface="Calibri" panose="020F0502020204030204" pitchFamily="34" charset="0"/>
              </a:rPr>
              <a:t>İnsanın toplumda saygı görmesi için saygın bir mesleğin üyesi olması gerekir!</a:t>
            </a:r>
            <a:br>
              <a:rPr lang="tr-TR" sz="1800" b="1" i="1" dirty="0">
                <a:solidFill>
                  <a:schemeClr val="accent4">
                    <a:lumMod val="50000"/>
                  </a:schemeClr>
                </a:solidFill>
                <a:latin typeface="Calibri" panose="020F0502020204030204" pitchFamily="34" charset="0"/>
                <a:cs typeface="Calibri" panose="020F0502020204030204" pitchFamily="34" charset="0"/>
              </a:rPr>
            </a:br>
            <a:endParaRPr lang="tr-TR" sz="1800" dirty="0">
              <a:solidFill>
                <a:schemeClr val="accent4">
                  <a:lumMod val="50000"/>
                </a:schemeClr>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latin typeface="Calibri" panose="020F0502020204030204" pitchFamily="34" charset="0"/>
              <a:cs typeface="Calibri" panose="020F0502020204030204" pitchFamily="34" charset="0"/>
            </a:endParaRPr>
          </a:p>
        </p:txBody>
      </p:sp>
      <p:sp>
        <p:nvSpPr>
          <p:cNvPr id="547" name="Google Shape;547;p32"/>
          <p:cNvSpPr txBox="1">
            <a:spLocks noGrp="1"/>
          </p:cNvSpPr>
          <p:nvPr>
            <p:ph type="body" idx="2"/>
          </p:nvPr>
        </p:nvSpPr>
        <p:spPr>
          <a:xfrm>
            <a:off x="4637113" y="2724150"/>
            <a:ext cx="1858800" cy="165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dirty="0"/>
              <a:t>.</a:t>
            </a:r>
            <a:endParaRPr sz="1200" dirty="0"/>
          </a:p>
        </p:txBody>
      </p:sp>
      <p:sp>
        <p:nvSpPr>
          <p:cNvPr id="548" name="Google Shape;548;p32"/>
          <p:cNvSpPr txBox="1">
            <a:spLocks noGrp="1"/>
          </p:cNvSpPr>
          <p:nvPr>
            <p:ph type="body" idx="3"/>
          </p:nvPr>
        </p:nvSpPr>
        <p:spPr>
          <a:xfrm>
            <a:off x="6495913" y="3939902"/>
            <a:ext cx="1954113" cy="43574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dirty="0"/>
              <a:t>. </a:t>
            </a:r>
            <a:endParaRPr sz="1200" dirty="0"/>
          </a:p>
          <a:p>
            <a:pPr marL="0" lvl="0" indent="0" algn="l" rtl="0">
              <a:spcBef>
                <a:spcPts val="1000"/>
              </a:spcBef>
              <a:spcAft>
                <a:spcPts val="1000"/>
              </a:spcAft>
              <a:buNone/>
            </a:pPr>
            <a:endParaRPr sz="1200" dirty="0"/>
          </a:p>
        </p:txBody>
      </p:sp>
      <p:sp>
        <p:nvSpPr>
          <p:cNvPr id="549" name="Google Shape;549;p3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1161</Words>
  <Application>Microsoft Office PowerPoint</Application>
  <PresentationFormat>Ekran Gösterisi (16:9)</PresentationFormat>
  <Paragraphs>215</Paragraphs>
  <Slides>25</Slides>
  <Notes>21</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Kent template</vt:lpstr>
      <vt:lpstr>Slayt 1</vt:lpstr>
      <vt:lpstr>   Meslek Seçimi ve Önemi   </vt:lpstr>
      <vt:lpstr>Meslek Nedir?</vt:lpstr>
      <vt:lpstr>Slayt 4</vt:lpstr>
      <vt:lpstr>MESLEK</vt:lpstr>
      <vt:lpstr>MESLEK SEÇİMİ </vt:lpstr>
      <vt:lpstr>    DOĞRU MESLEK SEÇMEK NELERİ ETKİLER?  Ekonomik özgürlük Yaşam biçimi Saygınlık Statü Yaratıcılık ve olgunlaşma Sosyal çevre Eş seçimi Yaşam doyumu Mutluluk </vt:lpstr>
      <vt:lpstr>MESLEK SEÇİMİ İLE İLGİLİ YANLIŞ BİLİNENLER</vt:lpstr>
      <vt:lpstr>Slayt 9</vt:lpstr>
      <vt:lpstr>  Bir meslek seçtikten sonra değiştirmem mümkün değil! </vt:lpstr>
      <vt:lpstr>Herhangi bir lise /üniversiteye bir girsem gerisi kolay</vt:lpstr>
      <vt:lpstr>İnsan ancak dört yıllık bir üniversite eğitimi görürse güvenceli ve saygın bir meslek edinebilir</vt:lpstr>
      <vt:lpstr>İyi bir lise veya iyi bir üniversite olsun da, gerisi önemli değil </vt:lpstr>
      <vt:lpstr>Slayt 14</vt:lpstr>
      <vt:lpstr>MESLEĞE YÖNELME ADIMLARI</vt:lpstr>
      <vt:lpstr>Slayt 16</vt:lpstr>
      <vt:lpstr>Slayt 17</vt:lpstr>
      <vt:lpstr>Slayt 18</vt:lpstr>
      <vt:lpstr>Slayt 19</vt:lpstr>
      <vt:lpstr>Değer nedir? </vt:lpstr>
      <vt:lpstr>Slayt 21</vt:lpstr>
      <vt:lpstr>Slayt 22</vt:lpstr>
      <vt:lpstr>Meslekleri Tanırken Faydalanılabilecek Kaynaklar </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56</cp:revision>
  <dcterms:modified xsi:type="dcterms:W3CDTF">2021-03-22T07:54:11Z</dcterms:modified>
</cp:coreProperties>
</file>